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83" r:id="rId21"/>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86" autoAdjust="0"/>
  </p:normalViewPr>
  <p:slideViewPr>
    <p:cSldViewPr>
      <p:cViewPr varScale="1">
        <p:scale>
          <a:sx n="84" d="100"/>
          <a:sy n="84" d="100"/>
        </p:scale>
        <p:origin x="-14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76A3C72E-8EDE-4947-BBC3-2A43AEEDBA8F}" type="datetimeFigureOut">
              <a:rPr lang="en-US" smtClean="0"/>
              <a:pPr/>
              <a:t>5/29/2014</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52DDD0BA-866A-4807-873C-B851CE55769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DDD0BA-866A-4807-873C-B851CE557697}"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8991600" cy="1847850"/>
          </a:xfrm>
        </p:spPr>
        <p:txBody>
          <a:bodyPr>
            <a:normAutofit fontScale="90000"/>
          </a:bodyPr>
          <a:lstStyle/>
          <a:p>
            <a:r>
              <a:rPr lang="en-US" b="1" dirty="0" smtClean="0">
                <a:latin typeface="Sylfaen" pitchFamily="18" charset="0"/>
              </a:rPr>
              <a:t>Shock-Induced Phase Segregation in Ta-Al-B</a:t>
            </a:r>
            <a:r>
              <a:rPr lang="en-US" sz="3100" b="1" dirty="0" smtClean="0">
                <a:latin typeface="Sylfaen" pitchFamily="18" charset="0"/>
              </a:rPr>
              <a:t>4</a:t>
            </a:r>
            <a:r>
              <a:rPr lang="en-US" b="1" dirty="0" smtClean="0">
                <a:latin typeface="Sylfaen" pitchFamily="18" charset="0"/>
              </a:rPr>
              <a:t>C  Ceramics</a:t>
            </a:r>
            <a:r>
              <a:rPr lang="en-US" dirty="0" smtClean="0"/>
              <a:t/>
            </a:r>
            <a:br>
              <a:rPr lang="en-US" dirty="0" smtClean="0"/>
            </a:br>
            <a:endParaRPr lang="en-US" dirty="0"/>
          </a:p>
        </p:txBody>
      </p:sp>
      <p:sp>
        <p:nvSpPr>
          <p:cNvPr id="3" name="Subtitle 2"/>
          <p:cNvSpPr>
            <a:spLocks noGrp="1"/>
          </p:cNvSpPr>
          <p:nvPr>
            <p:ph type="subTitle" idx="1"/>
          </p:nvPr>
        </p:nvSpPr>
        <p:spPr>
          <a:xfrm>
            <a:off x="152400" y="3352800"/>
            <a:ext cx="8839200" cy="3352800"/>
          </a:xfrm>
        </p:spPr>
        <p:txBody>
          <a:bodyPr>
            <a:normAutofit/>
          </a:bodyPr>
          <a:lstStyle/>
          <a:p>
            <a:r>
              <a:rPr lang="en-US" sz="2400" b="1" u="sng" dirty="0" smtClean="0">
                <a:solidFill>
                  <a:schemeClr val="bg2">
                    <a:lumMod val="10000"/>
                  </a:schemeClr>
                </a:solidFill>
                <a:latin typeface="Sylfaen" pitchFamily="18" charset="0"/>
                <a:cs typeface="Arial" pitchFamily="34" charset="0"/>
              </a:rPr>
              <a:t>B. Godibadze</a:t>
            </a:r>
            <a:r>
              <a:rPr lang="en-US" sz="2400" b="1" dirty="0" smtClean="0">
                <a:solidFill>
                  <a:schemeClr val="bg2">
                    <a:lumMod val="10000"/>
                  </a:schemeClr>
                </a:solidFill>
                <a:latin typeface="Sylfaen" pitchFamily="18" charset="0"/>
                <a:cs typeface="Arial" pitchFamily="34" charset="0"/>
              </a:rPr>
              <a:t>,</a:t>
            </a:r>
          </a:p>
          <a:p>
            <a:r>
              <a:rPr lang="en-US" sz="2400" b="1" dirty="0" smtClean="0">
                <a:solidFill>
                  <a:schemeClr val="bg2">
                    <a:lumMod val="10000"/>
                  </a:schemeClr>
                </a:solidFill>
                <a:latin typeface="Sylfaen" pitchFamily="18" charset="0"/>
                <a:cs typeface="Arial" pitchFamily="34" charset="0"/>
              </a:rPr>
              <a:t> V. Peikrishvili, E. Chagelishvili, A. Peikrishvili, M. Tsiklauri,</a:t>
            </a:r>
          </a:p>
          <a:p>
            <a:r>
              <a:rPr lang="en-US" sz="2400" b="1" dirty="0" smtClean="0">
                <a:solidFill>
                  <a:schemeClr val="bg2">
                    <a:lumMod val="10000"/>
                  </a:schemeClr>
                </a:solidFill>
                <a:latin typeface="Sylfaen" pitchFamily="18" charset="0"/>
                <a:cs typeface="Arial" pitchFamily="34" charset="0"/>
              </a:rPr>
              <a:t> A. Dgebuadze.</a:t>
            </a:r>
          </a:p>
          <a:p>
            <a:endParaRPr lang="en-US" sz="2400" b="1" dirty="0" smtClean="0">
              <a:solidFill>
                <a:schemeClr val="bg2">
                  <a:lumMod val="10000"/>
                </a:schemeClr>
              </a:solidFill>
              <a:latin typeface="Sylfaen" pitchFamily="18" charset="0"/>
              <a:cs typeface="Arial" pitchFamily="34" charset="0"/>
            </a:endParaRPr>
          </a:p>
          <a:p>
            <a:r>
              <a:rPr lang="en-US" sz="2000" dirty="0" smtClean="0">
                <a:solidFill>
                  <a:schemeClr val="tx1"/>
                </a:solidFill>
                <a:latin typeface="Sylfaen" pitchFamily="18" charset="0"/>
              </a:rPr>
              <a:t>G.Tsulukidze Mining Institute, Tbilisi, Georgia</a:t>
            </a:r>
          </a:p>
          <a:p>
            <a:endParaRPr lang="en-US" sz="2000" dirty="0" smtClean="0">
              <a:solidFill>
                <a:schemeClr val="tx1"/>
              </a:solidFill>
              <a:latin typeface="Sylfaen" pitchFamily="18" charset="0"/>
            </a:endParaRPr>
          </a:p>
          <a:p>
            <a:r>
              <a:rPr lang="en-US" sz="2000" dirty="0" smtClean="0">
                <a:solidFill>
                  <a:schemeClr val="tx1"/>
                </a:solidFill>
                <a:latin typeface="Sylfaen" pitchFamily="18" charset="0"/>
              </a:rPr>
              <a:t>May 25-30, Cracow, Poland</a:t>
            </a:r>
          </a:p>
          <a:p>
            <a:endParaRPr lang="en-US" sz="2000" dirty="0" smtClean="0">
              <a:solidFill>
                <a:schemeClr val="tx1"/>
              </a:solidFill>
              <a:latin typeface="Sylfaen" pitchFamily="18" charset="0"/>
            </a:endParaRPr>
          </a:p>
          <a:p>
            <a:endParaRPr lang="en-US" dirty="0">
              <a:latin typeface="Sylfaen" pitchFamily="18" charset="0"/>
            </a:endParaRPr>
          </a:p>
        </p:txBody>
      </p:sp>
      <p:pic>
        <p:nvPicPr>
          <p:cNvPr id="4" name="Picture 3" descr="logo_en"/>
          <p:cNvPicPr>
            <a:picLocks noChangeAspect="1" noChangeArrowheads="1"/>
          </p:cNvPicPr>
          <p:nvPr/>
        </p:nvPicPr>
        <p:blipFill>
          <a:blip r:embed="rId3" cstate="print"/>
          <a:srcRect/>
          <a:stretch>
            <a:fillRect/>
          </a:stretch>
        </p:blipFill>
        <p:spPr bwMode="auto">
          <a:xfrm>
            <a:off x="6858000" y="152400"/>
            <a:ext cx="2133600" cy="12192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52400" y="152400"/>
            <a:ext cx="2133600" cy="12192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839200" cy="609600"/>
          </a:xfrm>
        </p:spPr>
        <p:txBody>
          <a:bodyPr>
            <a:normAutofit fontScale="90000"/>
          </a:bodyPr>
          <a:lstStyle/>
          <a:p>
            <a:r>
              <a:rPr lang="en-US" dirty="0" smtClean="0">
                <a:latin typeface="Arial" pitchFamily="34" charset="0"/>
                <a:cs typeface="Arial" pitchFamily="34" charset="0"/>
              </a:rPr>
              <a:t>HEC of Ta-Al Based Blend Powders</a:t>
            </a:r>
            <a:endParaRPr lang="en-US" dirty="0">
              <a:latin typeface="Arial" pitchFamily="34" charset="0"/>
              <a:cs typeface="Arial" pitchFamily="34" charset="0"/>
            </a:endParaRPr>
          </a:p>
        </p:txBody>
      </p:sp>
      <p:sp>
        <p:nvSpPr>
          <p:cNvPr id="7" name="Text Placeholder 6"/>
          <p:cNvSpPr>
            <a:spLocks noGrp="1"/>
          </p:cNvSpPr>
          <p:nvPr>
            <p:ph type="body" sz="quarter" idx="3"/>
          </p:nvPr>
        </p:nvSpPr>
        <p:spPr>
          <a:xfrm>
            <a:off x="76200" y="4495800"/>
            <a:ext cx="9067800" cy="2087562"/>
          </a:xfrm>
        </p:spPr>
        <p:txBody>
          <a:bodyPr>
            <a:normAutofit/>
          </a:bodyPr>
          <a:lstStyle/>
          <a:p>
            <a:r>
              <a:rPr lang="en-US" dirty="0" smtClean="0">
                <a:latin typeface="Sylfaen" pitchFamily="18" charset="0"/>
                <a:cs typeface="Times New Roman" pitchFamily="18" charset="0"/>
              </a:rPr>
              <a:t>                         a)                                                      b)</a:t>
            </a:r>
            <a:endParaRPr lang="en-US" dirty="0" smtClean="0"/>
          </a:p>
          <a:p>
            <a:pPr algn="just"/>
            <a:r>
              <a:rPr lang="en-US" sz="2800" dirty="0" smtClean="0">
                <a:latin typeface="Sylfaen" pitchFamily="18" charset="0"/>
                <a:cs typeface="Times New Roman" pitchFamily="18" charset="0"/>
              </a:rPr>
              <a:t>HEC of Ta-Al based precursors at 940˚C with post SHS process.</a:t>
            </a:r>
            <a:endParaRPr lang="en-US" sz="2800" dirty="0" smtClean="0"/>
          </a:p>
          <a:p>
            <a:r>
              <a:rPr lang="en-US" sz="2800" dirty="0" smtClean="0">
                <a:latin typeface="Sylfaen" pitchFamily="18" charset="0"/>
                <a:cs typeface="Times New Roman" pitchFamily="18" charset="0"/>
              </a:rPr>
              <a:t> a) TaAl-20%B</a:t>
            </a:r>
            <a:r>
              <a:rPr lang="en-US" sz="2000" dirty="0" smtClean="0">
                <a:latin typeface="Sylfaen" pitchFamily="18" charset="0"/>
                <a:cs typeface="Times New Roman" pitchFamily="18" charset="0"/>
              </a:rPr>
              <a:t>4</a:t>
            </a:r>
            <a:r>
              <a:rPr lang="en-US" sz="2800" dirty="0" smtClean="0">
                <a:latin typeface="Sylfaen" pitchFamily="18" charset="0"/>
                <a:cs typeface="Times New Roman" pitchFamily="18" charset="0"/>
              </a:rPr>
              <a:t>C composite;</a:t>
            </a:r>
            <a:r>
              <a:rPr lang="en-US" sz="2800" dirty="0" smtClean="0"/>
              <a:t>             </a:t>
            </a:r>
            <a:r>
              <a:rPr lang="en-US" sz="2800" dirty="0" smtClean="0">
                <a:latin typeface="Sylfaen" pitchFamily="18" charset="0"/>
                <a:cs typeface="Times New Roman" pitchFamily="18" charset="0"/>
              </a:rPr>
              <a:t>b) TaAl</a:t>
            </a:r>
            <a:r>
              <a:rPr lang="en-US" sz="2000" dirty="0" smtClean="0">
                <a:latin typeface="Sylfaen" pitchFamily="18" charset="0"/>
                <a:cs typeface="Times New Roman" pitchFamily="18" charset="0"/>
              </a:rPr>
              <a:t>3</a:t>
            </a:r>
            <a:r>
              <a:rPr lang="en-US" sz="2800" dirty="0" smtClean="0">
                <a:latin typeface="Sylfaen" pitchFamily="18" charset="0"/>
                <a:cs typeface="Times New Roman" pitchFamily="18" charset="0"/>
              </a:rPr>
              <a:t> composites.</a:t>
            </a:r>
            <a:endParaRPr lang="en-US" sz="2800" dirty="0" smtClean="0"/>
          </a:p>
          <a:p>
            <a:endParaRPr lang="en-US" dirty="0"/>
          </a:p>
        </p:txBody>
      </p:sp>
      <p:pic>
        <p:nvPicPr>
          <p:cNvPr id="9" name="Picture 6"/>
          <p:cNvPicPr>
            <a:picLocks noGrp="1" noChangeAspect="1" noChangeArrowheads="1"/>
          </p:cNvPicPr>
          <p:nvPr>
            <p:ph sz="half" idx="2"/>
          </p:nvPr>
        </p:nvPicPr>
        <p:blipFill>
          <a:blip r:embed="rId2" cstate="print"/>
          <a:srcRect l="10300" r="10300" b="12987"/>
          <a:stretch>
            <a:fillRect/>
          </a:stretch>
        </p:blipFill>
        <p:spPr bwMode="auto">
          <a:xfrm>
            <a:off x="228600" y="990600"/>
            <a:ext cx="4267200" cy="3276600"/>
          </a:xfrm>
          <a:prstGeom prst="rect">
            <a:avLst/>
          </a:prstGeom>
          <a:noFill/>
          <a:ln w="9525">
            <a:noFill/>
            <a:miter lim="800000"/>
            <a:headEnd/>
            <a:tailEnd/>
          </a:ln>
        </p:spPr>
      </p:pic>
      <p:pic>
        <p:nvPicPr>
          <p:cNvPr id="10" name="Picture 3" descr="IMG_6905"/>
          <p:cNvPicPr>
            <a:picLocks noGrp="1" noChangeAspect="1" noChangeArrowheads="1"/>
          </p:cNvPicPr>
          <p:nvPr>
            <p:ph sz="quarter" idx="4"/>
          </p:nvPr>
        </p:nvPicPr>
        <p:blipFill>
          <a:blip r:embed="rId3" cstate="print"/>
          <a:srcRect/>
          <a:stretch>
            <a:fillRect/>
          </a:stretch>
        </p:blipFill>
        <p:spPr bwMode="auto">
          <a:xfrm>
            <a:off x="4636336" y="990600"/>
            <a:ext cx="4431464" cy="3276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Autofit/>
          </a:bodyPr>
          <a:lstStyle/>
          <a:p>
            <a:r>
              <a:rPr lang="en-US" sz="3600" dirty="0" smtClean="0">
                <a:latin typeface="Arial" pitchFamily="34" charset="0"/>
                <a:cs typeface="Arial" pitchFamily="34" charset="0"/>
              </a:rPr>
              <a:t>Microstructure and X-ray Analyses of HEC TaAl composites</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76200" y="4953000"/>
            <a:ext cx="8991600" cy="1828800"/>
          </a:xfrm>
        </p:spPr>
        <p:txBody>
          <a:bodyPr>
            <a:normAutofit fontScale="70000" lnSpcReduction="20000"/>
          </a:bodyPr>
          <a:lstStyle/>
          <a:p>
            <a:pPr algn="just">
              <a:buNone/>
            </a:pPr>
            <a:r>
              <a:rPr lang="en-US" sz="1800" dirty="0" smtClean="0">
                <a:latin typeface="Arial" pitchFamily="34" charset="0"/>
                <a:ea typeface="Calibri" pitchFamily="34" charset="0"/>
                <a:cs typeface="Arial" pitchFamily="34" charset="0"/>
              </a:rPr>
              <a:t>                                       </a:t>
            </a:r>
            <a:r>
              <a:rPr lang="ka-GE" sz="1800" dirty="0" smtClean="0">
                <a:latin typeface="Sylfaen" pitchFamily="18" charset="0"/>
                <a:ea typeface="Calibri" pitchFamily="34" charset="0"/>
                <a:cs typeface="Arial" pitchFamily="34" charset="0"/>
              </a:rPr>
              <a:t>                                 </a:t>
            </a:r>
            <a:r>
              <a:rPr lang="en-US" sz="1800" dirty="0" smtClean="0">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b</a:t>
            </a:r>
            <a:r>
              <a:rPr lang="ka-GE" dirty="0" smtClean="0">
                <a:latin typeface="Sylfaen" pitchFamily="18" charset="0"/>
                <a:ea typeface="Calibri" pitchFamily="34" charset="0"/>
                <a:cs typeface="Arial" pitchFamily="34" charset="0"/>
              </a:rPr>
              <a:t>)</a:t>
            </a:r>
            <a:endParaRPr lang="en-US" dirty="0" smtClean="0">
              <a:latin typeface="Arial" pitchFamily="34" charset="0"/>
              <a:ea typeface="Calibri" pitchFamily="34" charset="0"/>
              <a:cs typeface="Arial" pitchFamily="34" charset="0"/>
            </a:endParaRPr>
          </a:p>
          <a:p>
            <a:pPr algn="ctr">
              <a:buNone/>
            </a:pPr>
            <a:r>
              <a:rPr lang="en-US" dirty="0" smtClean="0">
                <a:latin typeface="Arial" pitchFamily="34" charset="0"/>
                <a:ea typeface="Calibri" pitchFamily="34" charset="0"/>
                <a:cs typeface="Arial" pitchFamily="34" charset="0"/>
              </a:rPr>
              <a:t>The Microstructures of HEC TaAl intermetalics  at 920˚C with post SHS process.</a:t>
            </a:r>
          </a:p>
          <a:p>
            <a:pPr algn="just">
              <a:buFontTx/>
              <a:buAutoNum type="alphaLcParenR"/>
            </a:pPr>
            <a:r>
              <a:rPr lang="en-US" dirty="0" smtClean="0">
                <a:latin typeface="Arial" pitchFamily="34" charset="0"/>
                <a:ea typeface="Calibri" pitchFamily="34" charset="0"/>
                <a:cs typeface="Arial" pitchFamily="34" charset="0"/>
              </a:rPr>
              <a:t>Microstructures at different magnifications;</a:t>
            </a:r>
          </a:p>
          <a:p>
            <a:pPr algn="just">
              <a:buNone/>
            </a:pPr>
            <a:r>
              <a:rPr lang="en-US" dirty="0" smtClean="0">
                <a:latin typeface="Arial" pitchFamily="34" charset="0"/>
                <a:ea typeface="Calibri" pitchFamily="34" charset="0"/>
                <a:cs typeface="Arial" pitchFamily="34" charset="0"/>
              </a:rPr>
              <a:t>b) X-ray diffraction picture of precursors and after HEC.</a:t>
            </a:r>
            <a:endParaRPr lang="en-US" dirty="0">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381000" y="1209675"/>
            <a:ext cx="8382000" cy="36671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914400"/>
          </a:xfrm>
        </p:spPr>
        <p:txBody>
          <a:bodyPr>
            <a:noAutofit/>
          </a:bodyPr>
          <a:lstStyle/>
          <a:p>
            <a:r>
              <a:rPr lang="en-US" sz="3200" dirty="0" smtClean="0">
                <a:latin typeface="Arial" pitchFamily="34" charset="0"/>
                <a:cs typeface="Arial" pitchFamily="34" charset="0"/>
              </a:rPr>
              <a:t>Microstructure and Phase Distribution of HEC TaAl-20%B</a:t>
            </a:r>
            <a:r>
              <a:rPr lang="en-US" sz="2000" dirty="0" smtClean="0">
                <a:latin typeface="Arial" pitchFamily="34" charset="0"/>
                <a:cs typeface="Arial" pitchFamily="34" charset="0"/>
              </a:rPr>
              <a:t>4</a:t>
            </a:r>
            <a:r>
              <a:rPr lang="en-US" sz="3200" dirty="0" smtClean="0">
                <a:latin typeface="Arial" pitchFamily="34" charset="0"/>
                <a:cs typeface="Arial" pitchFamily="34" charset="0"/>
              </a:rPr>
              <a:t>C Precursors</a:t>
            </a:r>
            <a:endParaRPr lang="en-US" sz="3200" dirty="0">
              <a:latin typeface="Arial" pitchFamily="34" charset="0"/>
              <a:cs typeface="Arial" pitchFamily="34" charset="0"/>
            </a:endParaRPr>
          </a:p>
        </p:txBody>
      </p:sp>
      <p:sp>
        <p:nvSpPr>
          <p:cNvPr id="5" name="Text Placeholder 4"/>
          <p:cNvSpPr>
            <a:spLocks noGrp="1"/>
          </p:cNvSpPr>
          <p:nvPr>
            <p:ph type="body" idx="1"/>
          </p:nvPr>
        </p:nvSpPr>
        <p:spPr>
          <a:xfrm>
            <a:off x="0" y="6096000"/>
            <a:ext cx="9144000" cy="762000"/>
          </a:xfrm>
        </p:spPr>
        <p:txBody>
          <a:bodyPr>
            <a:noAutofit/>
          </a:bodyPr>
          <a:lstStyle/>
          <a:p>
            <a:pPr algn="ctr"/>
            <a:r>
              <a:rPr lang="en-US" dirty="0" smtClean="0"/>
              <a:t>Sharp phase separation </a:t>
            </a:r>
            <a:r>
              <a:rPr lang="en-US" sz="1600" dirty="0" smtClean="0">
                <a:latin typeface="Arial" pitchFamily="34" charset="0"/>
                <a:cs typeface="Arial" pitchFamily="34" charset="0"/>
              </a:rPr>
              <a:t>was detected using SEM-assisted energy dispersive X-ray spectroscopic (EDS) analysis. </a:t>
            </a:r>
            <a:endParaRPr lang="en-US" dirty="0" smtClean="0">
              <a:latin typeface="Arial" pitchFamily="34" charset="0"/>
              <a:cs typeface="Arial" pitchFamily="34" charset="0"/>
            </a:endParaRPr>
          </a:p>
        </p:txBody>
      </p:sp>
      <p:sp>
        <p:nvSpPr>
          <p:cNvPr id="7" name="Text Placeholder 6"/>
          <p:cNvSpPr>
            <a:spLocks noGrp="1"/>
          </p:cNvSpPr>
          <p:nvPr>
            <p:ph type="body" sz="quarter" idx="3"/>
          </p:nvPr>
        </p:nvSpPr>
        <p:spPr>
          <a:xfrm>
            <a:off x="3657600" y="3505201"/>
            <a:ext cx="5486400" cy="2590799"/>
          </a:xfrm>
        </p:spPr>
        <p:txBody>
          <a:bodyPr>
            <a:noAutofit/>
          </a:bodyPr>
          <a:lstStyle/>
          <a:p>
            <a:r>
              <a:rPr lang="en-US" sz="1600" dirty="0" smtClean="0"/>
              <a:t>option : All elements Processing analysed Spectrum In stats. 	</a:t>
            </a:r>
          </a:p>
          <a:p>
            <a:r>
              <a:rPr lang="en-US" sz="1600" dirty="0" smtClean="0"/>
              <a:t>	 B 	C 	O 	Al 	Ta </a:t>
            </a:r>
          </a:p>
          <a:p>
            <a:r>
              <a:rPr lang="en-US" sz="1600" dirty="0" smtClean="0"/>
              <a:t>Spct.1 Yes 	46.94 	12.84 	3.64 	0.37 	36.20 	</a:t>
            </a:r>
          </a:p>
          <a:p>
            <a:r>
              <a:rPr lang="en-US" sz="1600" dirty="0" smtClean="0"/>
              <a:t>Spct.2 Yes     	 9.60           2.08            61.16 	27.15 	</a:t>
            </a:r>
          </a:p>
          <a:p>
            <a:r>
              <a:rPr lang="fr-FR" sz="1600" dirty="0" smtClean="0"/>
              <a:t>Max. 	46.94 	 12.84 	3.64 	61.16 	36.20 	</a:t>
            </a:r>
          </a:p>
          <a:p>
            <a:r>
              <a:rPr lang="en-US" sz="1600" dirty="0" smtClean="0"/>
              <a:t>Min. 	46.94 	9.60 	2.08 	0.37 	27.15 </a:t>
            </a:r>
          </a:p>
        </p:txBody>
      </p:sp>
      <p:pic>
        <p:nvPicPr>
          <p:cNvPr id="9" name="Picture 6"/>
          <p:cNvPicPr>
            <a:picLocks noGrp="1" noChangeAspect="1" noChangeArrowheads="1"/>
          </p:cNvPicPr>
          <p:nvPr>
            <p:ph sz="half" idx="2"/>
          </p:nvPr>
        </p:nvPicPr>
        <p:blipFill>
          <a:blip r:embed="rId2" cstate="print"/>
          <a:srcRect/>
          <a:stretch>
            <a:fillRect/>
          </a:stretch>
        </p:blipFill>
        <p:spPr bwMode="auto">
          <a:xfrm>
            <a:off x="228600" y="1053327"/>
            <a:ext cx="3048000" cy="2299473"/>
          </a:xfrm>
          <a:prstGeom prst="rect">
            <a:avLst/>
          </a:prstGeom>
          <a:noFill/>
          <a:ln w="12700">
            <a:noFill/>
            <a:miter lim="800000"/>
            <a:headEnd type="none" w="sm" len="sm"/>
            <a:tailEnd type="none" w="sm" len="sm"/>
          </a:ln>
        </p:spPr>
      </p:pic>
      <p:pic>
        <p:nvPicPr>
          <p:cNvPr id="10" name="Picture 8"/>
          <p:cNvPicPr>
            <a:picLocks noGrp="1" noChangeAspect="1" noChangeArrowheads="1"/>
          </p:cNvPicPr>
          <p:nvPr>
            <p:ph sz="quarter" idx="4"/>
          </p:nvPr>
        </p:nvPicPr>
        <p:blipFill>
          <a:blip r:embed="rId3" cstate="print"/>
          <a:srcRect/>
          <a:stretch>
            <a:fillRect/>
          </a:stretch>
        </p:blipFill>
        <p:spPr bwMode="auto">
          <a:xfrm>
            <a:off x="5768659" y="990600"/>
            <a:ext cx="3146741" cy="2362199"/>
          </a:xfrm>
          <a:prstGeom prst="rect">
            <a:avLst/>
          </a:prstGeom>
          <a:noFill/>
          <a:ln w="12700">
            <a:noFill/>
            <a:miter lim="800000"/>
            <a:headEnd type="none" w="sm" len="sm"/>
            <a:tailEnd type="none" w="sm" len="sm"/>
          </a:ln>
        </p:spPr>
      </p:pic>
      <p:pic>
        <p:nvPicPr>
          <p:cNvPr id="11" name="Picture 7"/>
          <p:cNvPicPr>
            <a:picLocks noChangeAspect="1" noChangeArrowheads="1"/>
          </p:cNvPicPr>
          <p:nvPr/>
        </p:nvPicPr>
        <p:blipFill>
          <a:blip r:embed="rId4" cstate="print"/>
          <a:srcRect/>
          <a:stretch>
            <a:fillRect/>
          </a:stretch>
        </p:blipFill>
        <p:spPr bwMode="auto">
          <a:xfrm>
            <a:off x="152400" y="3429000"/>
            <a:ext cx="3424134" cy="2666999"/>
          </a:xfrm>
          <a:prstGeom prst="rect">
            <a:avLst/>
          </a:prstGeom>
          <a:noFill/>
          <a:ln w="12700">
            <a:noFill/>
            <a:miter lim="800000"/>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143000"/>
          </a:xfrm>
        </p:spPr>
        <p:txBody>
          <a:bodyPr>
            <a:normAutofit fontScale="90000"/>
          </a:bodyPr>
          <a:lstStyle/>
          <a:p>
            <a:r>
              <a:rPr lang="en-US" sz="3600" dirty="0" smtClean="0">
                <a:latin typeface="Arial" pitchFamily="34" charset="0"/>
                <a:cs typeface="Arial" pitchFamily="34" charset="0"/>
              </a:rPr>
              <a:t>Microstructure and X-ray Diffraction Picture of HEC TaAl-20%B</a:t>
            </a:r>
            <a:r>
              <a:rPr lang="en-US" sz="2200" dirty="0" smtClean="0">
                <a:latin typeface="Arial" pitchFamily="34" charset="0"/>
                <a:cs typeface="Arial" pitchFamily="34" charset="0"/>
              </a:rPr>
              <a:t>4</a:t>
            </a:r>
            <a:r>
              <a:rPr lang="en-US" sz="3600" dirty="0" smtClean="0">
                <a:latin typeface="Arial" pitchFamily="34" charset="0"/>
                <a:cs typeface="Arial" pitchFamily="34" charset="0"/>
              </a:rPr>
              <a:t>C Precursors</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76200" y="1066800"/>
            <a:ext cx="8991600" cy="1828800"/>
          </a:xfrm>
        </p:spPr>
        <p:txBody>
          <a:bodyPr>
            <a:noAutofit/>
          </a:bodyPr>
          <a:lstStyle/>
          <a:p>
            <a:pPr algn="ctr">
              <a:buNone/>
            </a:pPr>
            <a:r>
              <a:rPr lang="en-US" sz="1600" dirty="0" smtClean="0">
                <a:latin typeface="Arial" pitchFamily="34" charset="0"/>
                <a:cs typeface="Arial" pitchFamily="34" charset="0"/>
              </a:rPr>
              <a:t>There is a wide distribution of the grain size: from about 5 μm to the submicron scale of 200 nm. </a:t>
            </a:r>
          </a:p>
          <a:p>
            <a:pPr algn="ctr">
              <a:buNone/>
            </a:pPr>
            <a:endParaRPr lang="en-US" sz="1600" dirty="0" smtClean="0">
              <a:latin typeface="Arial" pitchFamily="34" charset="0"/>
              <a:cs typeface="Arial" pitchFamily="34" charset="0"/>
            </a:endParaRPr>
          </a:p>
          <a:p>
            <a:pPr algn="just">
              <a:buNone/>
            </a:pPr>
            <a:r>
              <a:rPr lang="en-US" sz="1600" dirty="0" smtClean="0">
                <a:latin typeface="Arial" pitchFamily="34" charset="0"/>
                <a:cs typeface="Arial" pitchFamily="34" charset="0"/>
              </a:rPr>
              <a:t>Right figure shows </a:t>
            </a:r>
            <a:r>
              <a:rPr lang="el-GR" sz="1600" dirty="0" smtClean="0">
                <a:latin typeface="Arial" pitchFamily="34" charset="0"/>
                <a:cs typeface="Arial" pitchFamily="34" charset="0"/>
              </a:rPr>
              <a:t>θ-2θ </a:t>
            </a:r>
            <a:r>
              <a:rPr lang="en-US" sz="1600" dirty="0" smtClean="0">
                <a:latin typeface="Arial" pitchFamily="34" charset="0"/>
                <a:cs typeface="Arial" pitchFamily="34" charset="0"/>
              </a:rPr>
              <a:t>scan made in a standard Bragg-Brentano geometry. All the Bragg reflections were identified as TaB, AlCTa</a:t>
            </a:r>
            <a:r>
              <a:rPr lang="en-US" sz="1200" dirty="0" smtClean="0">
                <a:latin typeface="Arial" pitchFamily="34" charset="0"/>
                <a:cs typeface="Arial" pitchFamily="34" charset="0"/>
              </a:rPr>
              <a:t>2</a:t>
            </a:r>
            <a:r>
              <a:rPr lang="en-US" sz="1600" dirty="0" smtClean="0">
                <a:latin typeface="Arial" pitchFamily="34" charset="0"/>
                <a:cs typeface="Arial" pitchFamily="34" charset="0"/>
              </a:rPr>
              <a:t>, and Al</a:t>
            </a:r>
            <a:r>
              <a:rPr lang="en-US" sz="1200" dirty="0" smtClean="0">
                <a:latin typeface="Arial" pitchFamily="34" charset="0"/>
                <a:cs typeface="Arial" pitchFamily="34" charset="0"/>
              </a:rPr>
              <a:t>3</a:t>
            </a:r>
            <a:r>
              <a:rPr lang="en-US" sz="1600" dirty="0" smtClean="0">
                <a:latin typeface="Arial" pitchFamily="34" charset="0"/>
                <a:cs typeface="Arial" pitchFamily="34" charset="0"/>
              </a:rPr>
              <a:t>Ta phases, based on the JCPDS–International Center for Diffraction Data, Cards No. 35-0815 (TaB), 29-0092 (AlCTa</a:t>
            </a:r>
            <a:r>
              <a:rPr lang="en-US" sz="1400" dirty="0" smtClean="0"/>
              <a:t>2</a:t>
            </a:r>
            <a:r>
              <a:rPr lang="en-US" sz="1600" dirty="0" smtClean="0">
                <a:latin typeface="Arial" pitchFamily="34" charset="0"/>
                <a:cs typeface="Arial" pitchFamily="34" charset="0"/>
              </a:rPr>
              <a:t>), and 02-1128 (Al</a:t>
            </a:r>
            <a:r>
              <a:rPr lang="en-US" sz="1200" dirty="0" smtClean="0">
                <a:latin typeface="Arial" pitchFamily="34" charset="0"/>
                <a:cs typeface="Arial" pitchFamily="34" charset="0"/>
              </a:rPr>
              <a:t>3</a:t>
            </a:r>
            <a:r>
              <a:rPr lang="en-US" sz="1600" dirty="0" smtClean="0">
                <a:latin typeface="Arial" pitchFamily="34" charset="0"/>
                <a:cs typeface="Arial" pitchFamily="34" charset="0"/>
              </a:rPr>
              <a:t>Ta) (JCPDS–International Center for Diffraction Data, 2001). </a:t>
            </a:r>
          </a:p>
          <a:p>
            <a:pPr algn="just">
              <a:buNone/>
            </a:pPr>
            <a:endParaRPr lang="en-US" sz="1600" dirty="0" smtClean="0">
              <a:latin typeface="Arial" pitchFamily="34" charset="0"/>
              <a:cs typeface="Arial" pitchFamily="34" charset="0"/>
            </a:endParaRPr>
          </a:p>
          <a:p>
            <a:pPr algn="just">
              <a:buNone/>
            </a:pPr>
            <a:endParaRPr lang="en-US" sz="16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52400" y="2943225"/>
            <a:ext cx="8851428" cy="37623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a:noAutofit/>
          </a:bodyPr>
          <a:lstStyle/>
          <a:p>
            <a:r>
              <a:rPr lang="en-US" sz="2800" dirty="0" smtClean="0">
                <a:latin typeface="Arial" pitchFamily="34" charset="0"/>
                <a:cs typeface="Arial" pitchFamily="34" charset="0"/>
              </a:rPr>
              <a:t>Microstructure and Phase Distribution of HEC TaAl-20%B</a:t>
            </a:r>
            <a:r>
              <a:rPr lang="en-US" sz="2000" dirty="0" smtClean="0">
                <a:latin typeface="Arial" pitchFamily="34" charset="0"/>
                <a:cs typeface="Arial" pitchFamily="34" charset="0"/>
              </a:rPr>
              <a:t>4</a:t>
            </a:r>
            <a:r>
              <a:rPr lang="en-US" sz="2800" dirty="0" smtClean="0">
                <a:latin typeface="Arial" pitchFamily="34" charset="0"/>
                <a:cs typeface="Arial" pitchFamily="34" charset="0"/>
              </a:rPr>
              <a:t>C Precursors</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0" y="914400"/>
            <a:ext cx="8915400" cy="1295400"/>
          </a:xfrm>
        </p:spPr>
        <p:txBody>
          <a:bodyPr>
            <a:normAutofit/>
          </a:bodyPr>
          <a:lstStyle/>
          <a:p>
            <a:pPr algn="just">
              <a:buNone/>
            </a:pPr>
            <a:r>
              <a:rPr lang="en-US" sz="1800" dirty="0" smtClean="0">
                <a:latin typeface="Arial" pitchFamily="34" charset="0"/>
                <a:cs typeface="Arial" pitchFamily="34" charset="0"/>
              </a:rPr>
              <a:t>SEM image and EDS of the peripheral area of the specimen is shown in Fig. Two different types of grains manifest themselves. They are big size and mixture of highly dispersed sized grains, respectively, mostly Al</a:t>
            </a:r>
            <a:r>
              <a:rPr lang="en-US" sz="1400" dirty="0" smtClean="0">
                <a:latin typeface="Arial" pitchFamily="34" charset="0"/>
                <a:cs typeface="Arial" pitchFamily="34" charset="0"/>
              </a:rPr>
              <a:t>3</a:t>
            </a:r>
            <a:r>
              <a:rPr lang="en-US" sz="1800" dirty="0" smtClean="0">
                <a:latin typeface="Arial" pitchFamily="34" charset="0"/>
                <a:cs typeface="Arial" pitchFamily="34" charset="0"/>
              </a:rPr>
              <a:t>Ta (spectrum 1) and mixture of TaB and AlCTa</a:t>
            </a:r>
            <a:r>
              <a:rPr lang="en-US" sz="1400" dirty="0" smtClean="0">
                <a:latin typeface="Arial" pitchFamily="34" charset="0"/>
                <a:cs typeface="Arial" pitchFamily="34" charset="0"/>
              </a:rPr>
              <a:t>2</a:t>
            </a:r>
            <a:r>
              <a:rPr lang="en-US" sz="1800" dirty="0" smtClean="0">
                <a:latin typeface="Arial" pitchFamily="34" charset="0"/>
                <a:cs typeface="Arial" pitchFamily="34" charset="0"/>
              </a:rPr>
              <a:t> (spectrum 2). </a:t>
            </a:r>
          </a:p>
          <a:p>
            <a:pPr algn="just">
              <a:buNone/>
            </a:pPr>
            <a:endParaRPr lang="en-US" sz="1800"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4557712" y="1828800"/>
            <a:ext cx="4205288" cy="3276600"/>
          </a:xfrm>
          <a:prstGeom prst="rect">
            <a:avLst/>
          </a:prstGeom>
          <a:noFill/>
          <a:ln w="12700">
            <a:noFill/>
            <a:miter lim="800000"/>
            <a:headEnd type="none" w="sm" len="sm"/>
            <a:tailEnd type="none" w="sm" len="sm"/>
          </a:ln>
        </p:spPr>
      </p:pic>
      <p:sp>
        <p:nvSpPr>
          <p:cNvPr id="5" name="Rectangle 4"/>
          <p:cNvSpPr/>
          <p:nvPr/>
        </p:nvSpPr>
        <p:spPr>
          <a:xfrm>
            <a:off x="685800" y="5103674"/>
            <a:ext cx="8610600" cy="1754326"/>
          </a:xfrm>
          <a:prstGeom prst="rect">
            <a:avLst/>
          </a:prstGeom>
        </p:spPr>
        <p:txBody>
          <a:bodyPr wrap="square">
            <a:spAutoFit/>
          </a:bodyPr>
          <a:lstStyle/>
          <a:p>
            <a:r>
              <a:rPr lang="en-US" dirty="0" smtClean="0"/>
              <a:t>Processing option : All elements analysed Spectrum In stats. </a:t>
            </a:r>
          </a:p>
          <a:p>
            <a:r>
              <a:rPr lang="en-US" dirty="0" smtClean="0"/>
              <a:t>                       B 	C 	O 	Al 	Fe 	Ta 	</a:t>
            </a:r>
          </a:p>
          <a:p>
            <a:r>
              <a:rPr lang="en-US" dirty="0" smtClean="0"/>
              <a:t>Spct.1Yes     13.78 	9.68 	2.24 	53.31 	                  20.99 	</a:t>
            </a:r>
          </a:p>
          <a:p>
            <a:r>
              <a:rPr lang="en-US" dirty="0" smtClean="0"/>
              <a:t>Spct.2Yes     30.99 	24.90 	6.25 	11.00 	1.41 	25.44 	</a:t>
            </a:r>
          </a:p>
          <a:p>
            <a:r>
              <a:rPr lang="fr-FR" dirty="0" smtClean="0"/>
              <a:t>Max. 	    30.99 	24.90 	6.25 	53.31 	1.41 	25.44 	</a:t>
            </a:r>
          </a:p>
          <a:p>
            <a:r>
              <a:rPr lang="en-US" dirty="0" smtClean="0"/>
              <a:t>Min. 	    13.78 	9.68 	2.24 	11.00 	1.41 	20.99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554162"/>
          </a:xfrm>
        </p:spPr>
        <p:txBody>
          <a:bodyPr>
            <a:normAutofit/>
          </a:bodyPr>
          <a:lstStyle/>
          <a:p>
            <a:r>
              <a:rPr lang="en-US" sz="3600" dirty="0" smtClean="0">
                <a:latin typeface="Arial" pitchFamily="34" charset="0"/>
                <a:cs typeface="Arial" pitchFamily="34" charset="0"/>
              </a:rPr>
              <a:t>Distribution of Hardness in HEC Samples Depending on Phase Content</a:t>
            </a:r>
            <a:endParaRPr lang="en-US" sz="3600" dirty="0">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453126" y="2080100"/>
            <a:ext cx="6243074" cy="40920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normAutofit/>
          </a:bodyPr>
          <a:lstStyle/>
          <a:p>
            <a:r>
              <a:rPr lang="en-US" dirty="0" smtClean="0">
                <a:latin typeface="Arial" pitchFamily="34" charset="0"/>
                <a:cs typeface="Arial" pitchFamily="34" charset="0"/>
              </a:rPr>
              <a:t>Ta-Al HEC Billets. Discussion.</a:t>
            </a:r>
            <a:endParaRPr lang="en-US" dirty="0">
              <a:latin typeface="Arial" pitchFamily="34" charset="0"/>
              <a:cs typeface="Arial" pitchFamily="34" charset="0"/>
            </a:endParaRPr>
          </a:p>
        </p:txBody>
      </p:sp>
      <p:sp>
        <p:nvSpPr>
          <p:cNvPr id="3" name="Content Placeholder 2"/>
          <p:cNvSpPr>
            <a:spLocks noGrp="1"/>
          </p:cNvSpPr>
          <p:nvPr>
            <p:ph idx="1"/>
          </p:nvPr>
        </p:nvSpPr>
        <p:spPr>
          <a:xfrm>
            <a:off x="0" y="1143000"/>
            <a:ext cx="8991600" cy="5715000"/>
          </a:xfrm>
        </p:spPr>
        <p:txBody>
          <a:bodyPr>
            <a:normAutofit fontScale="62500" lnSpcReduction="20000"/>
          </a:bodyPr>
          <a:lstStyle/>
          <a:p>
            <a:pPr algn="just"/>
            <a:r>
              <a:rPr lang="en-US" dirty="0" smtClean="0">
                <a:latin typeface="Arial" pitchFamily="34" charset="0"/>
                <a:cs typeface="Arial" pitchFamily="34" charset="0"/>
              </a:rPr>
              <a:t>Previous results connected with HEC Ni-Al and Ti-Al composites, the current application of HEC to Ta-Al composites seems to be promising. It was shown in our previous work  that application of high temperatures and HEC of composites of Ni(Ti)-Al could not fully result in intermetallic compounds. HEC of Ni-Al composites at 1000 Cº in spite of having good density and correct geometry provided only, resulted only partially of intermetallic compounds of Ni-Al composites. </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Analyzing  the situation of the formation of intermetallics it was concluded that the reason is low intensity of compression due to low pre-density of the HEC precursors.</a:t>
            </a:r>
          </a:p>
          <a:p>
            <a:pPr algn="just"/>
            <a:endParaRPr lang="en-US" dirty="0" smtClean="0">
              <a:latin typeface="Arial" pitchFamily="34" charset="0"/>
              <a:cs typeface="Arial" pitchFamily="34" charset="0"/>
            </a:endParaRPr>
          </a:p>
          <a:p>
            <a:pPr algn="just"/>
            <a:r>
              <a:rPr lang="en-US" b="1" dirty="0" smtClean="0">
                <a:latin typeface="Arial" pitchFamily="34" charset="0"/>
                <a:cs typeface="Arial" pitchFamily="34" charset="0"/>
              </a:rPr>
              <a:t>The use of Ta-Al precursors seems to be more promising, from the standpoint of features of explosive consolidation processes and formation of intermetallic compounds. This is the high density of Ta powder (16.4 g/cm</a:t>
            </a:r>
            <a:r>
              <a:rPr lang="en-US" b="1" baseline="30000" dirty="0" smtClean="0">
                <a:latin typeface="Arial" pitchFamily="34" charset="0"/>
                <a:cs typeface="Arial" pitchFamily="34" charset="0"/>
              </a:rPr>
              <a:t>3</a:t>
            </a:r>
            <a:r>
              <a:rPr lang="en-US" b="1" dirty="0" smtClean="0">
                <a:latin typeface="Arial" pitchFamily="34" charset="0"/>
                <a:cs typeface="Arial" pitchFamily="34" charset="0"/>
              </a:rPr>
              <a:t>) and the high reactivity of Ta-Al system. Application of HEC technology may be solved  previously fixed problems, based on developed of high intensity of compression (loading) and high consolidation needed for initiation of SHS processes during heating.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325562"/>
          </a:xfrm>
        </p:spPr>
        <p:txBody>
          <a:bodyPr>
            <a:normAutofit fontScale="90000"/>
          </a:bodyPr>
          <a:lstStyle/>
          <a:p>
            <a:r>
              <a:rPr lang="en-US" dirty="0" smtClean="0">
                <a:latin typeface="Arial" pitchFamily="34" charset="0"/>
                <a:cs typeface="Arial" pitchFamily="34" charset="0"/>
              </a:rPr>
              <a:t>Ta-Al HEC Billets</a:t>
            </a:r>
            <a:br>
              <a:rPr lang="en-US" dirty="0" smtClean="0">
                <a:latin typeface="Arial" pitchFamily="34" charset="0"/>
                <a:cs typeface="Arial" pitchFamily="34" charset="0"/>
              </a:rPr>
            </a:br>
            <a:r>
              <a:rPr lang="en-US" dirty="0" smtClean="0">
                <a:latin typeface="Arial" pitchFamily="34" charset="0"/>
                <a:cs typeface="Arial" pitchFamily="34" charset="0"/>
              </a:rPr>
              <a:t>Discussion</a:t>
            </a:r>
            <a:endParaRPr lang="en-US" dirty="0">
              <a:latin typeface="Arial" pitchFamily="34" charset="0"/>
              <a:cs typeface="Arial" pitchFamily="34" charset="0"/>
            </a:endParaRPr>
          </a:p>
        </p:txBody>
      </p:sp>
      <p:sp>
        <p:nvSpPr>
          <p:cNvPr id="3" name="Content Placeholder 2"/>
          <p:cNvSpPr>
            <a:spLocks noGrp="1"/>
          </p:cNvSpPr>
          <p:nvPr>
            <p:ph idx="1"/>
          </p:nvPr>
        </p:nvSpPr>
        <p:spPr>
          <a:xfrm>
            <a:off x="0" y="2027237"/>
            <a:ext cx="8991600" cy="4525963"/>
          </a:xfrm>
        </p:spPr>
        <p:txBody>
          <a:bodyPr>
            <a:normAutofit fontScale="92500"/>
          </a:bodyPr>
          <a:lstStyle/>
          <a:p>
            <a:pPr algn="just"/>
            <a:r>
              <a:rPr lang="en-US" dirty="0" smtClean="0">
                <a:latin typeface="Arial" pitchFamily="34" charset="0"/>
                <a:cs typeface="Arial" pitchFamily="34" charset="0"/>
              </a:rPr>
              <a:t>Results of  the X-ray investigation show that in contrast to pure Ta &amp; Al diffraction of the precursors, the Ta-Al HEC samples have different phase content. It is difficult to recognize and identify the pure Ta and Al phases.</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The appearance of new lines of TaAl composites  indicates that there were chemical reactions and intermetallic compounds formed.</a:t>
            </a:r>
          </a:p>
          <a:p>
            <a:pPr algn="just"/>
            <a:endParaRPr lang="en-US" dirty="0" smtClean="0">
              <a:latin typeface="Arial" pitchFamily="34" charset="0"/>
              <a:cs typeface="Arial" pitchFamily="34" charset="0"/>
            </a:endParaRPr>
          </a:p>
          <a:p>
            <a:pPr algn="just">
              <a:buNone/>
            </a:pPr>
            <a:endParaRPr lang="en-US"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latin typeface="Arial" pitchFamily="34" charset="0"/>
                <a:cs typeface="Arial" pitchFamily="34" charset="0"/>
              </a:rPr>
              <a:t>Concluding Remarks</a:t>
            </a:r>
            <a:endParaRPr lang="en-US" dirty="0">
              <a:latin typeface="Arial" pitchFamily="34" charset="0"/>
              <a:cs typeface="Arial" pitchFamily="34" charset="0"/>
            </a:endParaRPr>
          </a:p>
        </p:txBody>
      </p:sp>
      <p:sp>
        <p:nvSpPr>
          <p:cNvPr id="3" name="Content Placeholder 2"/>
          <p:cNvSpPr>
            <a:spLocks noGrp="1"/>
          </p:cNvSpPr>
          <p:nvPr>
            <p:ph idx="1"/>
          </p:nvPr>
        </p:nvSpPr>
        <p:spPr>
          <a:xfrm>
            <a:off x="0" y="1066800"/>
            <a:ext cx="8991600" cy="4648200"/>
          </a:xfrm>
        </p:spPr>
        <p:txBody>
          <a:bodyPr>
            <a:normAutofit fontScale="62500" lnSpcReduction="20000"/>
          </a:bodyPr>
          <a:lstStyle/>
          <a:p>
            <a:pPr algn="just"/>
            <a:r>
              <a:rPr lang="en-US" dirty="0" smtClean="0">
                <a:latin typeface="Arial" pitchFamily="34" charset="0"/>
                <a:cs typeface="Arial" pitchFamily="34" charset="0"/>
              </a:rPr>
              <a:t>Established that SHS reaction in </a:t>
            </a:r>
            <a:r>
              <a:rPr lang="ka-GE" dirty="0" smtClean="0">
                <a:cs typeface="Arial" pitchFamily="34" charset="0"/>
              </a:rPr>
              <a:t>Ta-Al </a:t>
            </a:r>
            <a:r>
              <a:rPr lang="en-US" dirty="0" smtClean="0">
                <a:latin typeface="Arial" pitchFamily="34" charset="0"/>
                <a:cs typeface="Arial" pitchFamily="34" charset="0"/>
              </a:rPr>
              <a:t>predensified composites starts at </a:t>
            </a:r>
            <a:r>
              <a:rPr lang="ka-GE" dirty="0" smtClean="0">
                <a:cs typeface="Arial" pitchFamily="34" charset="0"/>
              </a:rPr>
              <a:t>940</a:t>
            </a:r>
            <a:r>
              <a:rPr lang="ka-GE" baseline="30000" dirty="0" smtClean="0">
                <a:cs typeface="Arial" pitchFamily="34" charset="0"/>
              </a:rPr>
              <a:t>0</a:t>
            </a:r>
            <a:r>
              <a:rPr lang="ka-GE" dirty="0" smtClean="0">
                <a:cs typeface="Arial" pitchFamily="34" charset="0"/>
              </a:rPr>
              <a:t>C</a:t>
            </a:r>
            <a:r>
              <a:rPr lang="en-US" dirty="0" smtClean="0">
                <a:latin typeface="Arial" pitchFamily="34" charset="0"/>
                <a:cs typeface="Arial" pitchFamily="34" charset="0"/>
              </a:rPr>
              <a:t> with further full transformation into the tantalum aluminades. The type of obtained intermetalic compounds (Ta</a:t>
            </a:r>
            <a:r>
              <a:rPr lang="en-US" sz="2900" dirty="0" smtClean="0"/>
              <a:t>2</a:t>
            </a:r>
            <a:r>
              <a:rPr lang="en-US" dirty="0" smtClean="0">
                <a:latin typeface="Arial" pitchFamily="34" charset="0"/>
                <a:cs typeface="Arial" pitchFamily="34" charset="0"/>
              </a:rPr>
              <a:t>al, TaAl or TaAl</a:t>
            </a:r>
            <a:r>
              <a:rPr lang="en-US" sz="2200" dirty="0" smtClean="0">
                <a:latin typeface="Arial" pitchFamily="34" charset="0"/>
                <a:cs typeface="Arial" pitchFamily="34" charset="0"/>
              </a:rPr>
              <a:t>3</a:t>
            </a:r>
            <a:r>
              <a:rPr lang="en-US" dirty="0" smtClean="0">
                <a:latin typeface="Arial" pitchFamily="34" charset="0"/>
                <a:cs typeface="Arial" pitchFamily="34" charset="0"/>
              </a:rPr>
              <a:t>) depend from weight  proportion of Al and Ta in the precursors. </a:t>
            </a:r>
          </a:p>
          <a:p>
            <a:pPr algn="just">
              <a:buNone/>
            </a:pPr>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Established that by combination of HEC and SHS processes it’s possible to consolidate bulk intermetalic compounds near theoretical density with perfect structure and good strength. In order to prevent cracking it’s recommended to HEC Ta-Al billets before SHS temperature under</a:t>
            </a:r>
            <a:r>
              <a:rPr lang="ka-GE" dirty="0" smtClean="0">
                <a:cs typeface="Arial" pitchFamily="34" charset="0"/>
              </a:rPr>
              <a:t> 940</a:t>
            </a:r>
            <a:r>
              <a:rPr lang="ka-GE" baseline="30000" dirty="0" smtClean="0">
                <a:cs typeface="Arial" pitchFamily="34" charset="0"/>
              </a:rPr>
              <a:t>0</a:t>
            </a:r>
            <a:r>
              <a:rPr lang="ka-GE" dirty="0" smtClean="0">
                <a:cs typeface="Arial" pitchFamily="34" charset="0"/>
              </a:rPr>
              <a:t>C</a:t>
            </a:r>
            <a:r>
              <a:rPr lang="en-US" dirty="0" smtClean="0">
                <a:latin typeface="Arial" pitchFamily="34" charset="0"/>
                <a:cs typeface="Arial" pitchFamily="34" charset="0"/>
              </a:rPr>
              <a:t> with further  SHS reaction . </a:t>
            </a:r>
          </a:p>
          <a:p>
            <a:pPr algn="just">
              <a:buFontTx/>
              <a:buNone/>
            </a:pPr>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There is investigated influence of passive B</a:t>
            </a:r>
            <a:r>
              <a:rPr lang="en-US" sz="2200" dirty="0" smtClean="0">
                <a:latin typeface="Arial" pitchFamily="34" charset="0"/>
                <a:cs typeface="Arial" pitchFamily="34" charset="0"/>
              </a:rPr>
              <a:t>4</a:t>
            </a:r>
            <a:r>
              <a:rPr lang="en-US" dirty="0" smtClean="0">
                <a:latin typeface="Arial" pitchFamily="34" charset="0"/>
                <a:cs typeface="Arial" pitchFamily="34" charset="0"/>
              </a:rPr>
              <a:t>C additive role on the HEC and SHS process and formation of intermetalic compounds. It was established  HEC with post SHS reaction  in  preliminary denisfied Ta-50%Al-20%B</a:t>
            </a:r>
            <a:r>
              <a:rPr lang="en-US" sz="2600" dirty="0" smtClean="0">
                <a:latin typeface="Arial" pitchFamily="34" charset="0"/>
                <a:cs typeface="Arial" pitchFamily="34" charset="0"/>
              </a:rPr>
              <a:t>4</a:t>
            </a:r>
            <a:r>
              <a:rPr lang="en-US" dirty="0" smtClean="0">
                <a:latin typeface="Arial" pitchFamily="34" charset="0"/>
                <a:cs typeface="Arial" pitchFamily="34" charset="0"/>
              </a:rPr>
              <a:t>C powder blends leads to full dissolution of B</a:t>
            </a:r>
            <a:r>
              <a:rPr lang="en-US" sz="2600" dirty="0" smtClean="0">
                <a:latin typeface="Arial" pitchFamily="34" charset="0"/>
                <a:cs typeface="Arial" pitchFamily="34" charset="0"/>
              </a:rPr>
              <a:t>4</a:t>
            </a:r>
            <a:r>
              <a:rPr lang="en-US" dirty="0" smtClean="0">
                <a:latin typeface="Arial" pitchFamily="34" charset="0"/>
                <a:cs typeface="Arial" pitchFamily="34" charset="0"/>
              </a:rPr>
              <a:t>C and redistribution of consisting B and C phases into the  reactant components with further formation of new  TaB and Ta</a:t>
            </a:r>
            <a:r>
              <a:rPr lang="en-US" sz="2600" dirty="0" smtClean="0">
                <a:latin typeface="Arial" pitchFamily="34" charset="0"/>
                <a:cs typeface="Arial" pitchFamily="34" charset="0"/>
              </a:rPr>
              <a:t>2</a:t>
            </a:r>
            <a:r>
              <a:rPr lang="en-US" dirty="0" smtClean="0">
                <a:latin typeface="Arial" pitchFamily="34" charset="0"/>
                <a:cs typeface="Arial" pitchFamily="34" charset="0"/>
              </a:rPr>
              <a:t>AlC phases.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Future Work</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a:xfrm>
            <a:off x="152400" y="990601"/>
            <a:ext cx="8839200" cy="1447799"/>
          </a:xfrm>
        </p:spPr>
        <p:txBody>
          <a:bodyPr>
            <a:normAutofit fontScale="62500" lnSpcReduction="20000"/>
          </a:bodyPr>
          <a:lstStyle/>
          <a:p>
            <a:pPr algn="just">
              <a:buNone/>
            </a:pPr>
            <a:endParaRPr lang="en-US" dirty="0" smtClean="0">
              <a:latin typeface="Arial" charset="0"/>
            </a:endParaRPr>
          </a:p>
          <a:p>
            <a:pPr algn="just"/>
            <a:r>
              <a:rPr lang="en-US" dirty="0" smtClean="0">
                <a:latin typeface="Arial" charset="0"/>
              </a:rPr>
              <a:t>To continue investigation in wide range of Ta/Al ratio and additional B</a:t>
            </a:r>
            <a:r>
              <a:rPr lang="en-US" sz="2200" dirty="0" smtClean="0">
                <a:latin typeface="Arial" charset="0"/>
              </a:rPr>
              <a:t>4</a:t>
            </a:r>
            <a:r>
              <a:rPr lang="en-US" dirty="0" smtClean="0">
                <a:latin typeface="Arial" charset="0"/>
              </a:rPr>
              <a:t>C phase content.</a:t>
            </a:r>
          </a:p>
          <a:p>
            <a:pPr algn="just"/>
            <a:r>
              <a:rPr lang="en-US" dirty="0" smtClean="0">
                <a:latin typeface="Arial" charset="0"/>
              </a:rPr>
              <a:t>Improve particle size and to fabricate Ta-Al-B</a:t>
            </a:r>
            <a:r>
              <a:rPr lang="en-US" sz="2200" dirty="0" smtClean="0">
                <a:latin typeface="Arial" charset="0"/>
              </a:rPr>
              <a:t>4</a:t>
            </a:r>
            <a:r>
              <a:rPr lang="en-US" dirty="0" smtClean="0">
                <a:latin typeface="Arial" charset="0"/>
              </a:rPr>
              <a:t>C composites based on nanoscale precursors. </a:t>
            </a:r>
          </a:p>
          <a:p>
            <a:pPr algn="just"/>
            <a:endParaRPr lang="en-US" dirty="0" smtClean="0">
              <a:latin typeface="Arial" charset="0"/>
            </a:endParaRPr>
          </a:p>
          <a:p>
            <a:pPr algn="just"/>
            <a:endParaRPr lang="en-US" dirty="0" smtClean="0">
              <a:latin typeface="Arial" charset="0"/>
            </a:endParaRPr>
          </a:p>
          <a:p>
            <a:pPr algn="just"/>
            <a:endParaRPr lang="en-US" dirty="0" smtClean="0">
              <a:latin typeface="Arial" charset="0"/>
            </a:endParaRPr>
          </a:p>
          <a:p>
            <a:pPr algn="just">
              <a:buNone/>
            </a:pPr>
            <a:endParaRPr lang="en-US" dirty="0" smtClean="0">
              <a:latin typeface="Arial" charset="0"/>
            </a:endParaRPr>
          </a:p>
          <a:p>
            <a:pPr algn="just"/>
            <a:endParaRPr lang="en-US" dirty="0"/>
          </a:p>
        </p:txBody>
      </p:sp>
      <p:pic>
        <p:nvPicPr>
          <p:cNvPr id="4" name="Picture 3" descr="IMG_9458-#2.jpg"/>
          <p:cNvPicPr>
            <a:picLocks noChangeAspect="1"/>
          </p:cNvPicPr>
          <p:nvPr/>
        </p:nvPicPr>
        <p:blipFill>
          <a:blip r:embed="rId2" cstate="print"/>
          <a:srcRect/>
          <a:stretch>
            <a:fillRect/>
          </a:stretch>
        </p:blipFill>
        <p:spPr bwMode="auto">
          <a:xfrm>
            <a:off x="152400" y="2895600"/>
            <a:ext cx="4343400" cy="2895600"/>
          </a:xfrm>
          <a:prstGeom prst="rect">
            <a:avLst/>
          </a:prstGeom>
          <a:noFill/>
          <a:ln w="9525">
            <a:noFill/>
            <a:miter lim="800000"/>
            <a:headEnd/>
            <a:tailEnd/>
          </a:ln>
        </p:spPr>
      </p:pic>
      <p:pic>
        <p:nvPicPr>
          <p:cNvPr id="5" name="Picture 4" descr="IMG_9465-#5.jpg"/>
          <p:cNvPicPr>
            <a:picLocks noChangeAspect="1"/>
          </p:cNvPicPr>
          <p:nvPr/>
        </p:nvPicPr>
        <p:blipFill>
          <a:blip r:embed="rId3" cstate="print"/>
          <a:srcRect/>
          <a:stretch>
            <a:fillRect/>
          </a:stretch>
        </p:blipFill>
        <p:spPr bwMode="auto">
          <a:xfrm>
            <a:off x="4648200" y="2895600"/>
            <a:ext cx="4343400" cy="2895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629400"/>
          </a:xfrm>
        </p:spPr>
        <p:txBody>
          <a:bodyPr>
            <a:normAutofit/>
          </a:bodyPr>
          <a:lstStyle/>
          <a:p>
            <a:pPr>
              <a:buNone/>
            </a:pPr>
            <a:r>
              <a:rPr lang="en-US" sz="3600" b="1" u="sng" dirty="0" smtClean="0">
                <a:latin typeface="Arial" pitchFamily="34" charset="0"/>
                <a:cs typeface="Arial" pitchFamily="34" charset="0"/>
              </a:rPr>
              <a:t>Outline:</a:t>
            </a:r>
          </a:p>
          <a:p>
            <a:pPr>
              <a:buNone/>
            </a:pPr>
            <a:endParaRPr lang="en-US" sz="3600" dirty="0" smtClean="0">
              <a:latin typeface="Arial" pitchFamily="34" charset="0"/>
              <a:cs typeface="Arial" pitchFamily="34" charset="0"/>
            </a:endParaRPr>
          </a:p>
          <a:p>
            <a:pPr>
              <a:buFontTx/>
              <a:buChar char="•"/>
            </a:pPr>
            <a:r>
              <a:rPr lang="en-US" sz="3600" dirty="0" smtClean="0">
                <a:latin typeface="Arial" pitchFamily="34" charset="0"/>
                <a:cs typeface="Arial" pitchFamily="34" charset="0"/>
              </a:rPr>
              <a:t> Introduction </a:t>
            </a:r>
          </a:p>
          <a:p>
            <a:pPr>
              <a:buFontTx/>
              <a:buChar char="•"/>
            </a:pPr>
            <a:r>
              <a:rPr lang="en-US" sz="3600" dirty="0" smtClean="0">
                <a:latin typeface="Arial" pitchFamily="34" charset="0"/>
                <a:cs typeface="Arial" pitchFamily="34" charset="0"/>
              </a:rPr>
              <a:t> Purpose</a:t>
            </a:r>
          </a:p>
          <a:p>
            <a:pPr>
              <a:buFontTx/>
              <a:buChar char="•"/>
            </a:pPr>
            <a:r>
              <a:rPr lang="en-US" sz="3600" dirty="0" smtClean="0">
                <a:latin typeface="Arial" pitchFamily="34" charset="0"/>
                <a:cs typeface="Arial" pitchFamily="34" charset="0"/>
              </a:rPr>
              <a:t> Technique</a:t>
            </a:r>
          </a:p>
          <a:p>
            <a:pPr>
              <a:buFontTx/>
              <a:buChar char="•"/>
            </a:pPr>
            <a:r>
              <a:rPr lang="en-US" sz="3600" dirty="0" smtClean="0">
                <a:latin typeface="Arial" pitchFamily="34" charset="0"/>
                <a:cs typeface="Arial" pitchFamily="34" charset="0"/>
              </a:rPr>
              <a:t>  Precursors</a:t>
            </a:r>
          </a:p>
          <a:p>
            <a:pPr>
              <a:buFontTx/>
              <a:buChar char="•"/>
            </a:pPr>
            <a:r>
              <a:rPr lang="en-US" sz="3600" dirty="0" smtClean="0">
                <a:latin typeface="Arial" pitchFamily="34" charset="0"/>
                <a:cs typeface="Arial" pitchFamily="34" charset="0"/>
              </a:rPr>
              <a:t>  Results</a:t>
            </a:r>
          </a:p>
          <a:p>
            <a:pPr>
              <a:buFontTx/>
              <a:buChar char="•"/>
            </a:pPr>
            <a:r>
              <a:rPr lang="en-US" sz="3600" dirty="0" smtClean="0">
                <a:latin typeface="Arial" pitchFamily="34" charset="0"/>
                <a:cs typeface="Arial" pitchFamily="34" charset="0"/>
              </a:rPr>
              <a:t>  Summary of Previous Work</a:t>
            </a:r>
          </a:p>
          <a:p>
            <a:pPr>
              <a:buFontTx/>
              <a:buChar char="•"/>
            </a:pPr>
            <a:r>
              <a:rPr lang="en-US" sz="3600" dirty="0" smtClean="0">
                <a:latin typeface="Arial" pitchFamily="34" charset="0"/>
                <a:cs typeface="Arial" pitchFamily="34" charset="0"/>
              </a:rPr>
              <a:t>  Current Work</a:t>
            </a:r>
          </a:p>
          <a:p>
            <a:pPr>
              <a:buFontTx/>
              <a:buChar char="•"/>
            </a:pPr>
            <a:r>
              <a:rPr lang="en-US" sz="3600" dirty="0" smtClean="0">
                <a:latin typeface="Arial" pitchFamily="34" charset="0"/>
                <a:cs typeface="Arial" pitchFamily="34" charset="0"/>
              </a:rPr>
              <a:t>  Prognosis</a:t>
            </a:r>
          </a:p>
          <a:p>
            <a:pPr>
              <a:buNone/>
            </a:pPr>
            <a:endParaRPr lang="en-US"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7162800" cy="7694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4400" dirty="0" smtClean="0">
                <a:latin typeface="Times New Roman" pitchFamily="18" charset="0"/>
                <a:cs typeface="Times New Roman" pitchFamily="18" charset="0"/>
              </a:rPr>
              <a:t>Thank you for Your Attention</a:t>
            </a:r>
            <a:endParaRPr lang="ka-GE" sz="4400" dirty="0"/>
          </a:p>
        </p:txBody>
      </p:sp>
      <p:pic>
        <p:nvPicPr>
          <p:cNvPr id="40962" name="Picture 2" descr="C:\Users\BAKO !\Desktop\congress and  microhardness\How.jpg"/>
          <p:cNvPicPr>
            <a:picLocks noChangeAspect="1" noChangeArrowheads="1"/>
          </p:cNvPicPr>
          <p:nvPr/>
        </p:nvPicPr>
        <p:blipFill>
          <a:blip r:embed="rId2" cstate="print"/>
          <a:srcRect/>
          <a:stretch>
            <a:fillRect/>
          </a:stretch>
        </p:blipFill>
        <p:spPr bwMode="auto">
          <a:xfrm>
            <a:off x="6172200" y="4876800"/>
            <a:ext cx="1371600" cy="1387366"/>
          </a:xfrm>
          <a:prstGeom prst="rect">
            <a:avLst/>
          </a:prstGeom>
          <a:noFill/>
        </p:spPr>
      </p:pic>
      <p:sp>
        <p:nvSpPr>
          <p:cNvPr id="5" name="Rectangle 4"/>
          <p:cNvSpPr/>
          <p:nvPr/>
        </p:nvSpPr>
        <p:spPr>
          <a:xfrm>
            <a:off x="2362200" y="5181600"/>
            <a:ext cx="3276600" cy="7694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en-US" sz="4400" dirty="0" smtClean="0">
                <a:solidFill>
                  <a:prstClr val="black"/>
                </a:solidFill>
                <a:latin typeface="Times New Roman" pitchFamily="18" charset="0"/>
                <a:cs typeface="Times New Roman" pitchFamily="18" charset="0"/>
              </a:rPr>
              <a:t>Questions</a:t>
            </a:r>
            <a:endParaRPr lang="ka-GE" sz="4400" dirty="0">
              <a:solidFill>
                <a:prstClr val="blac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rmAutofit fontScale="85000" lnSpcReduction="20000"/>
          </a:bodyPr>
          <a:lstStyle/>
          <a:p>
            <a:pPr algn="just">
              <a:buNone/>
            </a:pPr>
            <a:r>
              <a:rPr lang="en-US" sz="3800" b="1" u="sng" dirty="0" smtClean="0">
                <a:latin typeface="Arial" pitchFamily="34" charset="0"/>
                <a:cs typeface="Arial" pitchFamily="34" charset="0"/>
              </a:rPr>
              <a:t>Background : </a:t>
            </a:r>
          </a:p>
          <a:p>
            <a:pPr algn="just">
              <a:buNone/>
            </a:pPr>
            <a:endParaRPr lang="en-US" dirty="0" smtClean="0">
              <a:latin typeface="Arial" charset="0"/>
            </a:endParaRPr>
          </a:p>
          <a:p>
            <a:pPr algn="just"/>
            <a:r>
              <a:rPr lang="en-US" dirty="0" smtClean="0">
                <a:latin typeface="Arial" charset="0"/>
              </a:rPr>
              <a:t>Ta-Al precursors belong to reactive system and, as a result, it is possible to conduct SHS processes.</a:t>
            </a:r>
          </a:p>
          <a:p>
            <a:pPr algn="just"/>
            <a:endParaRPr lang="en-US" dirty="0" smtClean="0">
              <a:latin typeface="Arial" charset="0"/>
            </a:endParaRPr>
          </a:p>
          <a:p>
            <a:pPr algn="just"/>
            <a:r>
              <a:rPr lang="en-US" dirty="0" smtClean="0">
                <a:latin typeface="Arial" charset="0"/>
              </a:rPr>
              <a:t>Variants of alternative methods such as Hot Explosive.</a:t>
            </a:r>
          </a:p>
          <a:p>
            <a:pPr algn="just">
              <a:buNone/>
            </a:pPr>
            <a:endParaRPr lang="en-US" dirty="0" smtClean="0">
              <a:latin typeface="Arial" charset="0"/>
            </a:endParaRPr>
          </a:p>
          <a:p>
            <a:pPr algn="just"/>
            <a:r>
              <a:rPr lang="en-US" dirty="0" smtClean="0">
                <a:latin typeface="Arial" charset="0"/>
              </a:rPr>
              <a:t>Compaction (HEC) in combination with SHS reactions are being tried.</a:t>
            </a:r>
          </a:p>
          <a:p>
            <a:pPr algn="just"/>
            <a:endParaRPr lang="en-US" dirty="0" smtClean="0">
              <a:latin typeface="Arial" charset="0"/>
            </a:endParaRPr>
          </a:p>
          <a:p>
            <a:pPr algn="just"/>
            <a:r>
              <a:rPr lang="en-US" dirty="0" smtClean="0">
                <a:latin typeface="Arial" charset="0"/>
              </a:rPr>
              <a:t>Advantages are:  short processing times, high pressures, and high temperatures.</a:t>
            </a:r>
          </a:p>
          <a:p>
            <a:pPr algn="just"/>
            <a:endParaRPr lang="en-US" dirty="0" smtClean="0">
              <a:latin typeface="Arial" charset="0"/>
            </a:endParaRPr>
          </a:p>
          <a:p>
            <a:pPr algn="just"/>
            <a:r>
              <a:rPr lang="en-US" dirty="0" smtClean="0">
                <a:latin typeface="Arial" charset="0"/>
              </a:rPr>
              <a:t>Non-toxic intermetallic replacements for various applications.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715000"/>
          </a:xfrm>
        </p:spPr>
        <p:txBody>
          <a:bodyPr/>
          <a:lstStyle/>
          <a:p>
            <a:pPr algn="ctr">
              <a:buNone/>
            </a:pPr>
            <a:r>
              <a:rPr lang="en-US" b="1" dirty="0" smtClean="0">
                <a:latin typeface="Arial" pitchFamily="34" charset="0"/>
                <a:cs typeface="Arial" pitchFamily="34" charset="0"/>
              </a:rPr>
              <a:t>Goals of Investigation</a:t>
            </a:r>
          </a:p>
          <a:p>
            <a:pPr algn="just">
              <a:buNone/>
            </a:pPr>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To </a:t>
            </a:r>
            <a:r>
              <a:rPr lang="en-US" smtClean="0">
                <a:latin typeface="Arial" pitchFamily="34" charset="0"/>
                <a:cs typeface="Arial" pitchFamily="34" charset="0"/>
              </a:rPr>
              <a:t>develop </a:t>
            </a:r>
            <a:r>
              <a:rPr lang="en-US" smtClean="0">
                <a:latin typeface="Arial" pitchFamily="34" charset="0"/>
                <a:cs typeface="Arial" pitchFamily="34" charset="0"/>
              </a:rPr>
              <a:t>TaAl-B</a:t>
            </a:r>
            <a:r>
              <a:rPr lang="en-US" sz="2400" smtClean="0">
                <a:latin typeface="Arial" pitchFamily="34" charset="0"/>
                <a:cs typeface="Arial" pitchFamily="34" charset="0"/>
              </a:rPr>
              <a:t>4</a:t>
            </a:r>
            <a:r>
              <a:rPr lang="en-US" smtClean="0">
                <a:latin typeface="Arial" pitchFamily="34" charset="0"/>
                <a:cs typeface="Arial" pitchFamily="34" charset="0"/>
              </a:rPr>
              <a:t>C </a:t>
            </a:r>
            <a:r>
              <a:rPr lang="en-US" dirty="0" smtClean="0">
                <a:latin typeface="Arial" pitchFamily="34" charset="0"/>
                <a:cs typeface="Arial" pitchFamily="34" charset="0"/>
              </a:rPr>
              <a:t>composition near theoretical densities (99%) and good strength properties by HEC technology with content of alloying B</a:t>
            </a:r>
            <a:r>
              <a:rPr lang="en-US" sz="2400" dirty="0" smtClean="0">
                <a:latin typeface="Arial" pitchFamily="34" charset="0"/>
                <a:cs typeface="Arial" pitchFamily="34" charset="0"/>
              </a:rPr>
              <a:t>4</a:t>
            </a:r>
            <a:r>
              <a:rPr lang="en-US" dirty="0" smtClean="0">
                <a:latin typeface="Arial" pitchFamily="34" charset="0"/>
                <a:cs typeface="Arial" pitchFamily="34" charset="0"/>
              </a:rPr>
              <a:t>C.</a:t>
            </a:r>
          </a:p>
          <a:p>
            <a:pPr algn="just">
              <a:buNone/>
            </a:pPr>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To investigate structure and property of new materials from compositions TaAl-B</a:t>
            </a:r>
            <a:r>
              <a:rPr lang="en-US" sz="2400" dirty="0" smtClean="0">
                <a:latin typeface="Arial" pitchFamily="34" charset="0"/>
                <a:cs typeface="Arial" pitchFamily="34" charset="0"/>
              </a:rPr>
              <a:t>4</a:t>
            </a:r>
            <a:r>
              <a:rPr lang="en-US" dirty="0" smtClean="0">
                <a:latin typeface="Arial" pitchFamily="34" charset="0"/>
                <a:cs typeface="Arial" pitchFamily="34" charset="0"/>
              </a:rPr>
              <a:t>C .</a:t>
            </a:r>
          </a:p>
          <a:p>
            <a:pPr algn="just">
              <a:buNone/>
            </a:pPr>
            <a:endParaRPr lang="en-US" dirty="0" smtClean="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629400"/>
          </a:xfrm>
        </p:spPr>
        <p:txBody>
          <a:bodyPr>
            <a:noAutofit/>
          </a:bodyPr>
          <a:lstStyle/>
          <a:p>
            <a:pPr algn="just">
              <a:buNone/>
            </a:pPr>
            <a:r>
              <a:rPr lang="en-US" sz="2000" b="1" u="sng" dirty="0" smtClean="0">
                <a:latin typeface="Arial" pitchFamily="34" charset="0"/>
                <a:cs typeface="Arial" pitchFamily="34" charset="0"/>
              </a:rPr>
              <a:t>Introduction :</a:t>
            </a:r>
          </a:p>
          <a:p>
            <a:pPr algn="just">
              <a:buNone/>
            </a:pPr>
            <a:endParaRPr lang="en-US" sz="2000" b="1" u="sng" dirty="0" smtClean="0">
              <a:latin typeface="Arial" pitchFamily="34" charset="0"/>
              <a:cs typeface="Arial" pitchFamily="34" charset="0"/>
            </a:endParaRPr>
          </a:p>
          <a:p>
            <a:pPr algn="just"/>
            <a:r>
              <a:rPr lang="en-US" sz="1600" b="1" dirty="0" smtClean="0">
                <a:latin typeface="Arial" pitchFamily="34" charset="0"/>
                <a:cs typeface="Arial" pitchFamily="34" charset="0"/>
              </a:rPr>
              <a:t>In contrast to B</a:t>
            </a:r>
            <a:r>
              <a:rPr lang="en-US" sz="1200" b="1" dirty="0" smtClean="0">
                <a:latin typeface="Arial" pitchFamily="34" charset="0"/>
                <a:cs typeface="Arial" pitchFamily="34" charset="0"/>
              </a:rPr>
              <a:t>4</a:t>
            </a:r>
            <a:r>
              <a:rPr lang="en-US" sz="1600" b="1" dirty="0" smtClean="0">
                <a:latin typeface="Arial" pitchFamily="34" charset="0"/>
                <a:cs typeface="Arial" pitchFamily="34" charset="0"/>
              </a:rPr>
              <a:t>C neutron absorber materials the main attractive advantage of Tantalum (Ta) is that during the application of Ta as a neutron absorber material no gas secretion occurs. </a:t>
            </a:r>
            <a:r>
              <a:rPr lang="en-US" sz="1600" dirty="0" smtClean="0">
                <a:latin typeface="Arial" pitchFamily="34" charset="0"/>
                <a:cs typeface="Arial" pitchFamily="34" charset="0"/>
              </a:rPr>
              <a:t>In spite of fact that Ta has only half nuclear cost of B</a:t>
            </a:r>
            <a:r>
              <a:rPr lang="en-US" sz="1200" dirty="0" smtClean="0">
                <a:latin typeface="Arial" pitchFamily="34" charset="0"/>
                <a:cs typeface="Arial" pitchFamily="34" charset="0"/>
              </a:rPr>
              <a:t>4</a:t>
            </a:r>
            <a:r>
              <a:rPr lang="en-US" sz="1600" dirty="0" smtClean="0">
                <a:latin typeface="Arial" pitchFamily="34" charset="0"/>
                <a:cs typeface="Arial" pitchFamily="34" charset="0"/>
              </a:rPr>
              <a:t>C (on unit volume) the work term(period) of it will be reducing more slower because of takes place transformation into Ta-182 and Tungsten(W) which have weight nuclear cost too.</a:t>
            </a:r>
          </a:p>
          <a:p>
            <a:pPr algn="just"/>
            <a:r>
              <a:rPr lang="en-US" sz="1600" b="1" dirty="0" smtClean="0">
                <a:latin typeface="Arial" pitchFamily="34" charset="0"/>
                <a:cs typeface="Arial" pitchFamily="34" charset="0"/>
              </a:rPr>
              <a:t>The high melting temperature, low thermal expansion coefficient, low elasticity of steam, important acid resistance, not bed heat conductivity and good miscibility with structural materials makes Tantalum too attractive material for nuclear technique. </a:t>
            </a:r>
            <a:r>
              <a:rPr lang="en-US" sz="1600" dirty="0" smtClean="0">
                <a:latin typeface="Arial" pitchFamily="34" charset="0"/>
                <a:cs typeface="Arial" pitchFamily="34" charset="0"/>
              </a:rPr>
              <a:t>Only too high elasticity and based on it low strength and heat strength may limit application of Ta in nuclear industry.  </a:t>
            </a:r>
          </a:p>
          <a:p>
            <a:pPr algn="just"/>
            <a:r>
              <a:rPr lang="en-US" sz="1600" b="1" dirty="0" smtClean="0">
                <a:latin typeface="Arial" pitchFamily="34" charset="0"/>
                <a:cs typeface="Arial" pitchFamily="34" charset="0"/>
              </a:rPr>
              <a:t>To prevent mentioned limitation in application of Tantalum may be solved by alloying. From the stand point of nuclear security most appropriate seems to be alloying by Aluminum (Al) because of their low absorption cross-section of neutrons. </a:t>
            </a:r>
            <a:r>
              <a:rPr lang="en-US" sz="1600" dirty="0" smtClean="0">
                <a:latin typeface="Arial" pitchFamily="34" charset="0"/>
                <a:cs typeface="Arial" pitchFamily="34" charset="0"/>
              </a:rPr>
              <a:t>Application of mentioned alloying materials simultaneously essentially will improve the corrosion resistance of alloys. </a:t>
            </a:r>
          </a:p>
          <a:p>
            <a:pPr algn="just"/>
            <a:r>
              <a:rPr lang="en-US" sz="1600" dirty="0" smtClean="0">
                <a:latin typeface="Arial" pitchFamily="34" charset="0"/>
                <a:cs typeface="Arial" pitchFamily="34" charset="0"/>
              </a:rPr>
              <a:t>In addition of good elasticity and miscibility with different materials Ta-Al system belongs to reaction pair and self -propagating high temperature syntheses (SHS) with release of high temperature around 2500</a:t>
            </a:r>
            <a:r>
              <a:rPr lang="en-US" sz="1600" baseline="30000" dirty="0" smtClean="0">
                <a:latin typeface="Arial" pitchFamily="34" charset="0"/>
                <a:cs typeface="Arial" pitchFamily="34" charset="0"/>
              </a:rPr>
              <a:t>0</a:t>
            </a:r>
            <a:r>
              <a:rPr lang="en-US" sz="1600" dirty="0" smtClean="0">
                <a:latin typeface="Arial" pitchFamily="34" charset="0"/>
                <a:cs typeface="Arial" pitchFamily="34" charset="0"/>
              </a:rPr>
              <a:t>C there takes place. Depending on aluminum volume the intensity of exothermal reactions changes and correspondent released temperature too. </a:t>
            </a:r>
          </a:p>
          <a:p>
            <a:pPr algn="just"/>
            <a:r>
              <a:rPr lang="en-US" sz="1600" b="1" dirty="0" smtClean="0">
                <a:latin typeface="Arial" pitchFamily="34" charset="0"/>
                <a:cs typeface="Arial" pitchFamily="34" charset="0"/>
              </a:rPr>
              <a:t>By selection of proportion between Ta-Al phases as well as application of different doping passive additives  such  as B</a:t>
            </a:r>
            <a:r>
              <a:rPr lang="en-US" sz="1200" b="1" dirty="0" smtClean="0">
                <a:latin typeface="Arial" pitchFamily="34" charset="0"/>
                <a:cs typeface="Arial" pitchFamily="34" charset="0"/>
              </a:rPr>
              <a:t>4</a:t>
            </a:r>
            <a:r>
              <a:rPr lang="en-US" sz="1600" b="1" dirty="0" smtClean="0">
                <a:latin typeface="Arial" pitchFamily="34" charset="0"/>
                <a:cs typeface="Arial" pitchFamily="34" charset="0"/>
              </a:rPr>
              <a:t>C powder  regulates and decreases the syntheses temperature as a important parameter of further static or dynamic consolidation.</a:t>
            </a:r>
          </a:p>
          <a:p>
            <a:pPr algn="just">
              <a:buNone/>
            </a:pPr>
            <a:endParaRPr lang="en-US" sz="16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39200" cy="1676400"/>
          </a:xfrm>
        </p:spPr>
        <p:txBody>
          <a:bodyPr>
            <a:noAutofit/>
          </a:bodyPr>
          <a:lstStyle/>
          <a:p>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b="1" u="sng" dirty="0" smtClean="0">
                <a:latin typeface="Arial" pitchFamily="34" charset="0"/>
                <a:cs typeface="Arial" pitchFamily="34" charset="0"/>
              </a:rPr>
              <a:t>Tantalum Aluminides Background</a:t>
            </a:r>
            <a:br>
              <a:rPr lang="en-US" sz="2800" b="1" u="sng" dirty="0" smtClean="0">
                <a:latin typeface="Arial" pitchFamily="34" charset="0"/>
                <a:cs typeface="Arial" pitchFamily="34" charset="0"/>
              </a:rPr>
            </a:br>
            <a:r>
              <a:rPr lang="en-US" sz="3200" dirty="0" smtClean="0">
                <a:latin typeface="Arial" charset="0"/>
              </a:rPr>
              <a:t/>
            </a:r>
            <a:br>
              <a:rPr lang="en-US" sz="3200" dirty="0" smtClean="0">
                <a:latin typeface="Arial" charset="0"/>
              </a:rPr>
            </a:br>
            <a:r>
              <a:rPr lang="en-US" sz="2400" dirty="0" smtClean="0">
                <a:latin typeface="Arial" charset="0"/>
              </a:rPr>
              <a:t>Tantalum  Aluminides Represent a ‘model’ Material for the Army and Nuclear Reactors</a:t>
            </a:r>
            <a:r>
              <a:rPr lang="en-US" sz="3200" dirty="0" smtClean="0">
                <a:latin typeface="Arial" charset="0"/>
              </a:rPr>
              <a:t/>
            </a:r>
            <a:br>
              <a:rPr lang="en-US" sz="3200" dirty="0" smtClean="0">
                <a:latin typeface="Arial" charset="0"/>
              </a:rPr>
            </a:br>
            <a:endParaRPr lang="en-US" sz="3200" dirty="0"/>
          </a:p>
        </p:txBody>
      </p:sp>
      <p:sp>
        <p:nvSpPr>
          <p:cNvPr id="5" name="Text Placeholder 4"/>
          <p:cNvSpPr>
            <a:spLocks noGrp="1"/>
          </p:cNvSpPr>
          <p:nvPr>
            <p:ph type="body" idx="1"/>
          </p:nvPr>
        </p:nvSpPr>
        <p:spPr>
          <a:xfrm>
            <a:off x="228600" y="1676400"/>
            <a:ext cx="5181600" cy="879475"/>
          </a:xfrm>
        </p:spPr>
        <p:txBody>
          <a:bodyPr>
            <a:normAutofit lnSpcReduction="10000"/>
          </a:bodyPr>
          <a:lstStyle/>
          <a:p>
            <a:pPr algn="ctr"/>
            <a:endParaRPr lang="en-US" dirty="0" smtClean="0">
              <a:latin typeface="Arial" charset="0"/>
            </a:endParaRPr>
          </a:p>
          <a:p>
            <a:pPr algn="ctr"/>
            <a:r>
              <a:rPr lang="en-US" dirty="0" smtClean="0">
                <a:latin typeface="Arial" charset="0"/>
              </a:rPr>
              <a:t>Equilibrium Phase Relations</a:t>
            </a:r>
          </a:p>
          <a:p>
            <a:pPr algn="ctr"/>
            <a:endParaRPr lang="en-US" dirty="0"/>
          </a:p>
        </p:txBody>
      </p:sp>
      <p:sp>
        <p:nvSpPr>
          <p:cNvPr id="8" name="Content Placeholder 7"/>
          <p:cNvSpPr>
            <a:spLocks noGrp="1"/>
          </p:cNvSpPr>
          <p:nvPr>
            <p:ph sz="quarter" idx="4"/>
          </p:nvPr>
        </p:nvSpPr>
        <p:spPr>
          <a:xfrm>
            <a:off x="5867400" y="2255837"/>
            <a:ext cx="3048000" cy="4602163"/>
          </a:xfrm>
        </p:spPr>
        <p:txBody>
          <a:bodyPr/>
          <a:lstStyle/>
          <a:p>
            <a:pPr algn="just">
              <a:buNone/>
            </a:pPr>
            <a:r>
              <a:rPr lang="en-US" b="1" u="sng" dirty="0" smtClean="0">
                <a:latin typeface="Arial" charset="0"/>
              </a:rPr>
              <a:t>Four intermetallics:</a:t>
            </a:r>
          </a:p>
          <a:p>
            <a:pPr algn="just">
              <a:buNone/>
            </a:pPr>
            <a:endParaRPr lang="en-US" b="1" u="sng" dirty="0" smtClean="0">
              <a:latin typeface="Arial" charset="0"/>
            </a:endParaRPr>
          </a:p>
          <a:p>
            <a:pPr algn="just">
              <a:buNone/>
            </a:pPr>
            <a:r>
              <a:rPr lang="en-US" dirty="0" smtClean="0">
                <a:latin typeface="Arial" charset="0"/>
              </a:rPr>
              <a:t>Ta</a:t>
            </a:r>
            <a:r>
              <a:rPr lang="en-US" baseline="-25000" dirty="0" smtClean="0">
                <a:latin typeface="Arial" charset="0"/>
              </a:rPr>
              <a:t>2</a:t>
            </a:r>
            <a:r>
              <a:rPr lang="en-US" dirty="0" smtClean="0">
                <a:latin typeface="Arial" charset="0"/>
              </a:rPr>
              <a:t>Al 	T</a:t>
            </a:r>
            <a:r>
              <a:rPr lang="en-US" baseline="-30000" dirty="0" smtClean="0">
                <a:latin typeface="Arial" charset="0"/>
              </a:rPr>
              <a:t>m</a:t>
            </a:r>
            <a:r>
              <a:rPr lang="en-US" dirty="0" smtClean="0">
                <a:latin typeface="Arial" charset="0"/>
              </a:rPr>
              <a:t>=2,100C;</a:t>
            </a:r>
          </a:p>
          <a:p>
            <a:pPr algn="just">
              <a:buNone/>
            </a:pPr>
            <a:endParaRPr lang="en-US" dirty="0" smtClean="0">
              <a:latin typeface="Arial" charset="0"/>
            </a:endParaRPr>
          </a:p>
          <a:p>
            <a:pPr algn="just">
              <a:buNone/>
            </a:pPr>
            <a:r>
              <a:rPr lang="en-US" dirty="0" smtClean="0">
                <a:latin typeface="Arial" charset="0"/>
              </a:rPr>
              <a:t>TaAl</a:t>
            </a:r>
            <a:r>
              <a:rPr lang="en-US" baseline="-30000" dirty="0" smtClean="0">
                <a:latin typeface="Arial" charset="0"/>
              </a:rPr>
              <a:t>	</a:t>
            </a:r>
            <a:r>
              <a:rPr lang="en-US" dirty="0" smtClean="0">
                <a:latin typeface="Arial" charset="0"/>
              </a:rPr>
              <a:t>T</a:t>
            </a:r>
            <a:r>
              <a:rPr lang="en-US" baseline="-30000" dirty="0" smtClean="0">
                <a:latin typeface="Arial" charset="0"/>
              </a:rPr>
              <a:t>m</a:t>
            </a:r>
            <a:r>
              <a:rPr lang="en-US" dirty="0" smtClean="0">
                <a:latin typeface="Arial" charset="0"/>
              </a:rPr>
              <a:t>=1,770C;</a:t>
            </a:r>
          </a:p>
          <a:p>
            <a:pPr algn="just">
              <a:buNone/>
            </a:pPr>
            <a:endParaRPr lang="en-US" dirty="0" smtClean="0">
              <a:latin typeface="Arial" charset="0"/>
            </a:endParaRPr>
          </a:p>
          <a:p>
            <a:pPr algn="just">
              <a:buNone/>
            </a:pPr>
            <a:r>
              <a:rPr lang="en-US" dirty="0" smtClean="0">
                <a:latin typeface="Arial" charset="0"/>
              </a:rPr>
              <a:t>TaAl</a:t>
            </a:r>
            <a:r>
              <a:rPr lang="en-US" baseline="-25000" dirty="0" smtClean="0">
                <a:latin typeface="Arial" charset="0"/>
              </a:rPr>
              <a:t>2</a:t>
            </a:r>
            <a:r>
              <a:rPr lang="en-US" dirty="0" smtClean="0">
                <a:latin typeface="Arial" charset="0"/>
              </a:rPr>
              <a:t>	T</a:t>
            </a:r>
            <a:r>
              <a:rPr lang="en-US" baseline="-30000" dirty="0" smtClean="0">
                <a:latin typeface="Arial" charset="0"/>
              </a:rPr>
              <a:t>m</a:t>
            </a:r>
            <a:r>
              <a:rPr lang="en-US" dirty="0" smtClean="0">
                <a:latin typeface="Arial" charset="0"/>
              </a:rPr>
              <a:t>=1,594C;</a:t>
            </a:r>
          </a:p>
          <a:p>
            <a:pPr algn="just">
              <a:buNone/>
            </a:pPr>
            <a:endParaRPr lang="en-US" dirty="0" smtClean="0">
              <a:latin typeface="Arial" charset="0"/>
            </a:endParaRPr>
          </a:p>
          <a:p>
            <a:pPr algn="just">
              <a:buNone/>
            </a:pPr>
            <a:r>
              <a:rPr lang="en-US" dirty="0" smtClean="0">
                <a:latin typeface="Arial" charset="0"/>
              </a:rPr>
              <a:t>TaAl</a:t>
            </a:r>
            <a:r>
              <a:rPr lang="en-US" baseline="-30000" dirty="0" smtClean="0">
                <a:latin typeface="Arial" charset="0"/>
              </a:rPr>
              <a:t>3	</a:t>
            </a:r>
            <a:r>
              <a:rPr lang="en-US" dirty="0" smtClean="0">
                <a:latin typeface="Arial" charset="0"/>
              </a:rPr>
              <a:t>T</a:t>
            </a:r>
            <a:r>
              <a:rPr lang="en-US" baseline="-30000" dirty="0" smtClean="0">
                <a:latin typeface="Arial" charset="0"/>
              </a:rPr>
              <a:t>m</a:t>
            </a:r>
            <a:r>
              <a:rPr lang="en-US" dirty="0" smtClean="0">
                <a:latin typeface="Arial" charset="0"/>
              </a:rPr>
              <a:t>=1,551C;</a:t>
            </a:r>
          </a:p>
          <a:p>
            <a:pPr algn="just">
              <a:buNone/>
            </a:pP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76200" y="2188033"/>
            <a:ext cx="5486400" cy="45222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85000" lnSpcReduction="20000"/>
          </a:bodyPr>
          <a:lstStyle/>
          <a:p>
            <a:pPr algn="ctr">
              <a:buNone/>
            </a:pPr>
            <a:r>
              <a:rPr lang="en-US" sz="4100" b="1" dirty="0" smtClean="0">
                <a:latin typeface="Arial" pitchFamily="34" charset="0"/>
                <a:cs typeface="Arial" pitchFamily="34" charset="0"/>
              </a:rPr>
              <a:t>Hot Explosive Compaction</a:t>
            </a:r>
          </a:p>
          <a:p>
            <a:pPr algn="ctr">
              <a:buNone/>
            </a:pPr>
            <a:r>
              <a:rPr lang="en-US" sz="3600" b="1" dirty="0" smtClean="0">
                <a:latin typeface="Arial" pitchFamily="34" charset="0"/>
                <a:cs typeface="Arial" pitchFamily="34" charset="0"/>
              </a:rPr>
              <a:t>The Technique</a:t>
            </a:r>
          </a:p>
          <a:p>
            <a:pPr algn="ctr">
              <a:buNone/>
            </a:pPr>
            <a:endParaRPr lang="en-US" u="sng" dirty="0" smtClean="0">
              <a:latin typeface="Arial" charset="0"/>
            </a:endParaRPr>
          </a:p>
          <a:p>
            <a:pPr algn="just"/>
            <a:r>
              <a:rPr lang="en-US" u="sng" dirty="0" smtClean="0">
                <a:latin typeface="Arial" charset="0"/>
              </a:rPr>
              <a:t>Step 1:</a:t>
            </a:r>
            <a:endParaRPr lang="en-US" dirty="0" smtClean="0">
              <a:latin typeface="Arial" charset="0"/>
            </a:endParaRPr>
          </a:p>
          <a:p>
            <a:pPr algn="just">
              <a:buNone/>
            </a:pPr>
            <a:r>
              <a:rPr lang="en-US" dirty="0" smtClean="0">
                <a:latin typeface="Arial" charset="0"/>
              </a:rPr>
              <a:t>	           Sample were consolidated at room temperatures to increase their predensity and to activate consolidating particles surfaces.</a:t>
            </a:r>
            <a:endParaRPr lang="en-US" u="sng" dirty="0" smtClean="0">
              <a:latin typeface="Arial" charset="0"/>
            </a:endParaRPr>
          </a:p>
          <a:p>
            <a:pPr algn="just"/>
            <a:endParaRPr lang="en-US" u="sng" dirty="0" smtClean="0">
              <a:latin typeface="Arial" charset="0"/>
            </a:endParaRPr>
          </a:p>
          <a:p>
            <a:pPr algn="just"/>
            <a:r>
              <a:rPr lang="en-US" u="sng" dirty="0" smtClean="0">
                <a:latin typeface="Arial" charset="0"/>
              </a:rPr>
              <a:t>Step 2:</a:t>
            </a:r>
            <a:endParaRPr lang="en-US" dirty="0" smtClean="0">
              <a:latin typeface="Arial" charset="0"/>
            </a:endParaRPr>
          </a:p>
          <a:p>
            <a:pPr algn="just">
              <a:buNone/>
            </a:pPr>
            <a:r>
              <a:rPr lang="en-US" dirty="0" smtClean="0">
                <a:latin typeface="Arial" charset="0"/>
              </a:rPr>
              <a:t>	            Prelimionary predensified billets were reloaded second time at 940Cº with intensity of compression under 10GPa.</a:t>
            </a:r>
          </a:p>
          <a:p>
            <a:pPr algn="ctr">
              <a:buNone/>
            </a:pPr>
            <a:endParaRPr lang="en-US" dirty="0" smtClean="0">
              <a:latin typeface="Arial" charset="0"/>
            </a:endParaRPr>
          </a:p>
          <a:p>
            <a:pPr algn="ctr">
              <a:buNone/>
            </a:pPr>
            <a:r>
              <a:rPr lang="en-US" u="sng" dirty="0" smtClean="0">
                <a:latin typeface="Arial" charset="0"/>
              </a:rPr>
              <a:t>Advantages/Disadvantages:</a:t>
            </a:r>
            <a:endParaRPr lang="en-US" dirty="0" smtClean="0">
              <a:latin typeface="Arial" charset="0"/>
            </a:endParaRPr>
          </a:p>
          <a:p>
            <a:pPr algn="ctr">
              <a:buNone/>
            </a:pPr>
            <a:r>
              <a:rPr lang="en-US" dirty="0" smtClean="0">
                <a:latin typeface="Arial" charset="0"/>
              </a:rPr>
              <a:t>   Requires less energy and  no further sintering processing is necessary</a:t>
            </a:r>
          </a:p>
          <a:p>
            <a:pPr algn="just"/>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77500" lnSpcReduction="20000"/>
          </a:bodyPr>
          <a:lstStyle/>
          <a:p>
            <a:pPr algn="ctr">
              <a:buNone/>
            </a:pPr>
            <a:r>
              <a:rPr lang="en-US" sz="5200" b="1" dirty="0" smtClean="0">
                <a:latin typeface="Arial" pitchFamily="34" charset="0"/>
                <a:cs typeface="Arial" pitchFamily="34" charset="0"/>
              </a:rPr>
              <a:t>Scale-Up</a:t>
            </a:r>
          </a:p>
          <a:p>
            <a:pPr algn="ctr">
              <a:buNone/>
            </a:pPr>
            <a:r>
              <a:rPr lang="en-US" sz="4600" b="1" dirty="0" smtClean="0">
                <a:latin typeface="Arial" pitchFamily="34" charset="0"/>
                <a:cs typeface="Arial" pitchFamily="34" charset="0"/>
              </a:rPr>
              <a:t>Motivation</a:t>
            </a:r>
          </a:p>
          <a:p>
            <a:pPr algn="just">
              <a:buNone/>
            </a:pPr>
            <a:r>
              <a:rPr lang="en-US" dirty="0" smtClean="0">
                <a:latin typeface="Arial" charset="0"/>
              </a:rPr>
              <a:t>  </a:t>
            </a:r>
          </a:p>
          <a:p>
            <a:pPr algn="just">
              <a:buNone/>
            </a:pPr>
            <a:r>
              <a:rPr lang="en-US" dirty="0" smtClean="0">
                <a:latin typeface="Arial" charset="0"/>
              </a:rPr>
              <a:t>The blends of coarse Ta-Al and Ta-Al-B</a:t>
            </a:r>
            <a:r>
              <a:rPr lang="en-US" sz="2300" dirty="0" smtClean="0">
                <a:latin typeface="Arial" charset="0"/>
              </a:rPr>
              <a:t>4</a:t>
            </a:r>
            <a:r>
              <a:rPr lang="en-US" dirty="0" smtClean="0">
                <a:latin typeface="Arial" charset="0"/>
              </a:rPr>
              <a:t>C with dimension around 5-10µm and B</a:t>
            </a:r>
            <a:r>
              <a:rPr lang="en-US" sz="2300" dirty="0" smtClean="0">
                <a:latin typeface="Arial" charset="0"/>
              </a:rPr>
              <a:t>4</a:t>
            </a:r>
            <a:r>
              <a:rPr lang="en-US" dirty="0" smtClean="0">
                <a:latin typeface="Arial" charset="0"/>
              </a:rPr>
              <a:t>C were used in experiments.</a:t>
            </a:r>
          </a:p>
          <a:p>
            <a:pPr algn="just">
              <a:buNone/>
            </a:pPr>
            <a:endParaRPr lang="en-US" dirty="0" smtClean="0">
              <a:latin typeface="Arial" charset="0"/>
            </a:endParaRPr>
          </a:p>
          <a:p>
            <a:pPr algn="just">
              <a:buNone/>
            </a:pPr>
            <a:r>
              <a:rPr lang="en-US" dirty="0" smtClean="0">
                <a:latin typeface="Arial" charset="0"/>
              </a:rPr>
              <a:t>   Subsequent experiments provided obtaining billets with dimensions 15mm </a:t>
            </a:r>
            <a:r>
              <a:rPr lang="en-US" dirty="0" smtClean="0">
                <a:latin typeface="Arial" charset="0"/>
                <a:cs typeface="Arial" charset="0"/>
              </a:rPr>
              <a:t>× 50mm.</a:t>
            </a:r>
          </a:p>
          <a:p>
            <a:pPr algn="just">
              <a:buNone/>
            </a:pPr>
            <a:endParaRPr lang="en-US" dirty="0" smtClean="0">
              <a:latin typeface="Arial" charset="0"/>
              <a:cs typeface="Arial" charset="0"/>
            </a:endParaRPr>
          </a:p>
          <a:p>
            <a:pPr algn="ctr">
              <a:buNone/>
            </a:pPr>
            <a:r>
              <a:rPr lang="en-US" dirty="0" smtClean="0">
                <a:latin typeface="Arial" charset="0"/>
              </a:rPr>
              <a:t>  (Ta-50Al wt.%)-20B</a:t>
            </a:r>
            <a:r>
              <a:rPr lang="en-US" sz="2300" dirty="0" smtClean="0">
                <a:latin typeface="Arial" charset="0"/>
              </a:rPr>
              <a:t>4</a:t>
            </a:r>
            <a:r>
              <a:rPr lang="en-US" dirty="0" smtClean="0">
                <a:latin typeface="Arial" charset="0"/>
              </a:rPr>
              <a:t>Cwt%;</a:t>
            </a:r>
          </a:p>
          <a:p>
            <a:pPr algn="ctr">
              <a:buNone/>
            </a:pPr>
            <a:r>
              <a:rPr lang="en-US" dirty="0" smtClean="0">
                <a:latin typeface="Arial" charset="0"/>
              </a:rPr>
              <a:t>Al size = 5 </a:t>
            </a:r>
            <a:r>
              <a:rPr lang="en-US" dirty="0" smtClean="0">
                <a:latin typeface="Arial" charset="0"/>
                <a:cs typeface="Arial" charset="0"/>
              </a:rPr>
              <a:t>µ</a:t>
            </a:r>
            <a:r>
              <a:rPr lang="en-US" dirty="0" smtClean="0">
                <a:latin typeface="Arial" charset="0"/>
              </a:rPr>
              <a:t>m</a:t>
            </a:r>
          </a:p>
          <a:p>
            <a:pPr algn="ctr">
              <a:buNone/>
            </a:pPr>
            <a:endParaRPr lang="en-US" dirty="0" smtClean="0">
              <a:latin typeface="Arial" charset="0"/>
            </a:endParaRPr>
          </a:p>
          <a:p>
            <a:pPr algn="ctr">
              <a:buNone/>
            </a:pPr>
            <a:r>
              <a:rPr lang="en-US" dirty="0" smtClean="0">
                <a:latin typeface="Arial" charset="0"/>
              </a:rPr>
              <a:t>	   (Ta- 25Al) wt.%;)- 20B</a:t>
            </a:r>
            <a:r>
              <a:rPr lang="en-US" sz="2300" dirty="0" smtClean="0">
                <a:latin typeface="Arial" charset="0"/>
              </a:rPr>
              <a:t>4</a:t>
            </a:r>
            <a:r>
              <a:rPr lang="en-US" dirty="0" smtClean="0">
                <a:latin typeface="Arial" charset="0"/>
              </a:rPr>
              <a:t>Cwt%;</a:t>
            </a:r>
          </a:p>
          <a:p>
            <a:pPr algn="ctr">
              <a:buNone/>
            </a:pPr>
            <a:r>
              <a:rPr lang="en-US" dirty="0" smtClean="0">
                <a:latin typeface="Arial" charset="0"/>
              </a:rPr>
              <a:t>         Al &amp;Ta size =  5 </a:t>
            </a:r>
            <a:r>
              <a:rPr lang="en-US" dirty="0" smtClean="0">
                <a:latin typeface="Arial" charset="0"/>
                <a:cs typeface="Arial" charset="0"/>
              </a:rPr>
              <a:t>µ</a:t>
            </a:r>
            <a:r>
              <a:rPr lang="en-US" dirty="0" smtClean="0">
                <a:latin typeface="Arial" charset="0"/>
              </a:rPr>
              <a:t>m; </a:t>
            </a:r>
          </a:p>
          <a:p>
            <a:pPr algn="ctr">
              <a:buNone/>
            </a:pPr>
            <a:r>
              <a:rPr lang="en-US" dirty="0" smtClean="0">
                <a:latin typeface="Arial" charset="0"/>
              </a:rPr>
              <a:t>        B</a:t>
            </a:r>
            <a:r>
              <a:rPr lang="en-US" sz="2300" dirty="0" smtClean="0">
                <a:latin typeface="Arial" charset="0"/>
              </a:rPr>
              <a:t>4</a:t>
            </a:r>
            <a:r>
              <a:rPr lang="en-US" dirty="0" smtClean="0">
                <a:latin typeface="Arial" charset="0"/>
              </a:rPr>
              <a:t>C size=10</a:t>
            </a:r>
            <a:r>
              <a:rPr lang="en-US" dirty="0" smtClean="0">
                <a:latin typeface="Arial" charset="0"/>
                <a:cs typeface="Arial" charset="0"/>
              </a:rPr>
              <a:t> µ</a:t>
            </a:r>
            <a:r>
              <a:rPr lang="en-US" dirty="0" smtClean="0">
                <a:latin typeface="Arial" charset="0"/>
              </a:rPr>
              <a:t>m</a:t>
            </a:r>
          </a:p>
          <a:p>
            <a:pPr algn="just">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9067800" cy="838200"/>
          </a:xfrm>
        </p:spPr>
        <p:txBody>
          <a:bodyPr>
            <a:normAutofit fontScale="90000"/>
          </a:bodyPr>
          <a:lstStyle/>
          <a:p>
            <a:r>
              <a:rPr lang="en-US" dirty="0" smtClean="0">
                <a:latin typeface="Arial" pitchFamily="34" charset="0"/>
                <a:cs typeface="Arial" pitchFamily="34" charset="0"/>
              </a:rPr>
              <a:t>Predensification of Ta-Al before HEC</a:t>
            </a:r>
            <a:endParaRPr lang="en-US" dirty="0">
              <a:latin typeface="Arial" pitchFamily="34" charset="0"/>
              <a:cs typeface="Arial" pitchFamily="34" charset="0"/>
            </a:endParaRPr>
          </a:p>
        </p:txBody>
      </p:sp>
      <p:sp>
        <p:nvSpPr>
          <p:cNvPr id="7" name="Text Placeholder 6"/>
          <p:cNvSpPr>
            <a:spLocks noGrp="1"/>
          </p:cNvSpPr>
          <p:nvPr>
            <p:ph type="body" sz="quarter" idx="3"/>
          </p:nvPr>
        </p:nvSpPr>
        <p:spPr>
          <a:xfrm>
            <a:off x="228600" y="4114800"/>
            <a:ext cx="8915400" cy="2590800"/>
          </a:xfrm>
        </p:spPr>
        <p:txBody>
          <a:bodyPr>
            <a:normAutofit/>
          </a:bodyPr>
          <a:lstStyle/>
          <a:p>
            <a:pPr indent="450850" algn="just"/>
            <a:r>
              <a:rPr lang="en-US" sz="1400" b="0" dirty="0" smtClean="0">
                <a:latin typeface="Arial" pitchFamily="34" charset="0"/>
                <a:cs typeface="Arial" pitchFamily="34" charset="0"/>
              </a:rPr>
              <a:t>                              </a:t>
            </a:r>
            <a:r>
              <a:rPr lang="en-US" sz="2000" b="0" dirty="0" smtClean="0">
                <a:latin typeface="Arial" pitchFamily="34" charset="0"/>
                <a:cs typeface="Arial" pitchFamily="34" charset="0"/>
              </a:rPr>
              <a:t>a)</a:t>
            </a:r>
            <a:r>
              <a:rPr lang="ka-GE" sz="2000" b="0" dirty="0" smtClean="0">
                <a:cs typeface="Arial" pitchFamily="34" charset="0"/>
              </a:rPr>
              <a:t>                                                            </a:t>
            </a:r>
            <a:r>
              <a:rPr lang="en-US" sz="2000" b="0" dirty="0" smtClean="0">
                <a:latin typeface="Arial" pitchFamily="34" charset="0"/>
                <a:cs typeface="Arial" pitchFamily="34" charset="0"/>
              </a:rPr>
              <a:t>b)</a:t>
            </a:r>
          </a:p>
          <a:p>
            <a:pPr indent="450850" algn="just"/>
            <a:r>
              <a:rPr lang="en-US" sz="1800" b="0" dirty="0" smtClean="0">
                <a:latin typeface="Arial" pitchFamily="34" charset="0"/>
                <a:cs typeface="Arial" pitchFamily="34" charset="0"/>
              </a:rPr>
              <a:t> </a:t>
            </a:r>
            <a:r>
              <a:rPr lang="en-US" b="0" u="sng" dirty="0" smtClean="0">
                <a:latin typeface="Arial" pitchFamily="34" charset="0"/>
                <a:cs typeface="Arial" pitchFamily="34" charset="0"/>
              </a:rPr>
              <a:t>View of Predensified Billets at Room Temperatures</a:t>
            </a:r>
          </a:p>
          <a:p>
            <a:pPr indent="450850" algn="just"/>
            <a:r>
              <a:rPr lang="en-US" b="0" dirty="0" smtClean="0">
                <a:latin typeface="Arial" pitchFamily="34" charset="0"/>
                <a:cs typeface="Arial" pitchFamily="34" charset="0"/>
              </a:rPr>
              <a:t>a)Ta-Al powder blend after consolidation at room</a:t>
            </a:r>
          </a:p>
          <a:p>
            <a:pPr indent="450850" algn="just"/>
            <a:r>
              <a:rPr lang="en-US" b="0" dirty="0" smtClean="0">
                <a:latin typeface="Arial" pitchFamily="34" charset="0"/>
                <a:cs typeface="Arial" pitchFamily="34" charset="0"/>
              </a:rPr>
              <a:t>    temperature; </a:t>
            </a:r>
          </a:p>
          <a:p>
            <a:pPr indent="450850" algn="just"/>
            <a:r>
              <a:rPr lang="en-US" b="0" dirty="0" smtClean="0">
                <a:latin typeface="Arial" pitchFamily="34" charset="0"/>
                <a:cs typeface="Arial" pitchFamily="34" charset="0"/>
              </a:rPr>
              <a:t>The Partial SHS reaction observed in the center of sample;</a:t>
            </a:r>
          </a:p>
          <a:p>
            <a:pPr indent="450850" algn="just"/>
            <a:r>
              <a:rPr lang="en-US" b="0" dirty="0" smtClean="0">
                <a:latin typeface="Arial" pitchFamily="34" charset="0"/>
                <a:cs typeface="Arial" pitchFamily="34" charset="0"/>
              </a:rPr>
              <a:t>b)  Ta-Al-B</a:t>
            </a:r>
            <a:r>
              <a:rPr lang="en-US" sz="1800" b="0" dirty="0" smtClean="0">
                <a:latin typeface="Arial" pitchFamily="34" charset="0"/>
                <a:cs typeface="Arial" pitchFamily="34" charset="0"/>
              </a:rPr>
              <a:t>4</a:t>
            </a:r>
            <a:r>
              <a:rPr lang="en-US" b="0" dirty="0" smtClean="0">
                <a:latin typeface="Arial" pitchFamily="34" charset="0"/>
                <a:cs typeface="Arial" pitchFamily="34" charset="0"/>
              </a:rPr>
              <a:t>C billet after heating at 940˚C before HEC.</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304799" y="1066800"/>
            <a:ext cx="3886201" cy="3048000"/>
          </a:xfrm>
          <a:prstGeom prst="rect">
            <a:avLst/>
          </a:prstGeom>
          <a:noFill/>
          <a:ln w="9525">
            <a:noFill/>
            <a:miter lim="800000"/>
            <a:headEnd/>
            <a:tailEnd/>
          </a:ln>
        </p:spPr>
      </p:pic>
      <p:pic>
        <p:nvPicPr>
          <p:cNvPr id="2051" name="Picture 3"/>
          <p:cNvPicPr>
            <a:picLocks noGrp="1" noChangeAspect="1" noChangeArrowheads="1"/>
          </p:cNvPicPr>
          <p:nvPr>
            <p:ph sz="quarter" idx="4"/>
          </p:nvPr>
        </p:nvPicPr>
        <p:blipFill>
          <a:blip r:embed="rId3" cstate="print"/>
          <a:srcRect/>
          <a:stretch>
            <a:fillRect/>
          </a:stretch>
        </p:blipFill>
        <p:spPr bwMode="auto">
          <a:xfrm>
            <a:off x="4357048" y="1066800"/>
            <a:ext cx="4558352" cy="304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1309</Words>
  <Application>Microsoft Office PowerPoint</Application>
  <PresentationFormat>On-screen Show (4:3)</PresentationFormat>
  <Paragraphs>140</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Shock-Induced Phase Segregation in Ta-Al-B4C  Ceramics </vt:lpstr>
      <vt:lpstr>Slide 2</vt:lpstr>
      <vt:lpstr>Slide 3</vt:lpstr>
      <vt:lpstr>Slide 4</vt:lpstr>
      <vt:lpstr>Slide 5</vt:lpstr>
      <vt:lpstr> Tantalum Aluminides Background  Tantalum  Aluminides Represent a ‘model’ Material for the Army and Nuclear Reactors </vt:lpstr>
      <vt:lpstr>Slide 7</vt:lpstr>
      <vt:lpstr>Slide 8</vt:lpstr>
      <vt:lpstr>Predensification of Ta-Al before HEC</vt:lpstr>
      <vt:lpstr>HEC of Ta-Al Based Blend Powders</vt:lpstr>
      <vt:lpstr>Microstructure and X-ray Analyses of HEC TaAl composites</vt:lpstr>
      <vt:lpstr>Microstructure and Phase Distribution of HEC TaAl-20%B4C Precursors</vt:lpstr>
      <vt:lpstr>Microstructure and X-ray Diffraction Picture of HEC TaAl-20%B4C Precursors</vt:lpstr>
      <vt:lpstr>Microstructure and Phase Distribution of HEC TaAl-20%B4C Precursors</vt:lpstr>
      <vt:lpstr>Distribution of Hardness in HEC Samples Depending on Phase Content</vt:lpstr>
      <vt:lpstr>Ta-Al HEC Billets. Discussion.</vt:lpstr>
      <vt:lpstr>Ta-Al HEC Billets Discussion</vt:lpstr>
      <vt:lpstr>Concluding Remarks</vt:lpstr>
      <vt:lpstr>Future Work </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 Wave Induced Phase Separation in Ta-Al+B4C Ceramics </dc:title>
  <dc:creator>user</dc:creator>
  <cp:lastModifiedBy>user</cp:lastModifiedBy>
  <cp:revision>70</cp:revision>
  <dcterms:created xsi:type="dcterms:W3CDTF">2006-08-16T00:00:00Z</dcterms:created>
  <dcterms:modified xsi:type="dcterms:W3CDTF">2014-05-29T09:58:11Z</dcterms:modified>
</cp:coreProperties>
</file>